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87" r:id="rId2"/>
    <p:sldId id="288" r:id="rId3"/>
    <p:sldId id="379" r:id="rId4"/>
    <p:sldId id="299" r:id="rId5"/>
    <p:sldId id="363" r:id="rId6"/>
    <p:sldId id="381" r:id="rId7"/>
    <p:sldId id="382" r:id="rId8"/>
    <p:sldId id="364" r:id="rId9"/>
    <p:sldId id="365" r:id="rId10"/>
    <p:sldId id="366" r:id="rId11"/>
    <p:sldId id="383" r:id="rId12"/>
    <p:sldId id="384" r:id="rId13"/>
    <p:sldId id="385" r:id="rId14"/>
    <p:sldId id="386" r:id="rId15"/>
    <p:sldId id="378" r:id="rId16"/>
    <p:sldId id="388" r:id="rId17"/>
    <p:sldId id="387" r:id="rId18"/>
    <p:sldId id="389" r:id="rId19"/>
    <p:sldId id="374" r:id="rId20"/>
    <p:sldId id="395" r:id="rId21"/>
    <p:sldId id="367" r:id="rId22"/>
    <p:sldId id="368" r:id="rId23"/>
    <p:sldId id="370" r:id="rId24"/>
    <p:sldId id="371" r:id="rId25"/>
    <p:sldId id="372" r:id="rId26"/>
    <p:sldId id="373" r:id="rId27"/>
    <p:sldId id="376" r:id="rId28"/>
    <p:sldId id="390" r:id="rId29"/>
    <p:sldId id="391" r:id="rId30"/>
    <p:sldId id="392" r:id="rId31"/>
    <p:sldId id="394" r:id="rId32"/>
    <p:sldId id="393" r:id="rId33"/>
    <p:sldId id="362" r:id="rId34"/>
  </p:sldIdLst>
  <p:sldSz cx="12192000" cy="6858000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E2DDD16-FD5E-A544-B991-9ACA2CD0C10E}">
          <p14:sldIdLst>
            <p14:sldId id="287"/>
            <p14:sldId id="288"/>
            <p14:sldId id="379"/>
            <p14:sldId id="299"/>
            <p14:sldId id="363"/>
            <p14:sldId id="381"/>
            <p14:sldId id="382"/>
            <p14:sldId id="364"/>
            <p14:sldId id="365"/>
            <p14:sldId id="366"/>
            <p14:sldId id="383"/>
            <p14:sldId id="384"/>
            <p14:sldId id="385"/>
            <p14:sldId id="386"/>
            <p14:sldId id="378"/>
            <p14:sldId id="388"/>
            <p14:sldId id="387"/>
            <p14:sldId id="389"/>
            <p14:sldId id="374"/>
            <p14:sldId id="395"/>
            <p14:sldId id="367"/>
            <p14:sldId id="368"/>
            <p14:sldId id="370"/>
            <p14:sldId id="371"/>
            <p14:sldId id="372"/>
            <p14:sldId id="373"/>
            <p14:sldId id="376"/>
            <p14:sldId id="390"/>
            <p14:sldId id="391"/>
            <p14:sldId id="392"/>
            <p14:sldId id="394"/>
            <p14:sldId id="393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99FF"/>
    <a:srgbClr val="FFCCFF"/>
    <a:srgbClr val="9966FF"/>
    <a:srgbClr val="FF7C80"/>
    <a:srgbClr val="FF0000"/>
    <a:srgbClr val="9999FF"/>
    <a:srgbClr val="9933FF"/>
    <a:srgbClr val="FF66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 autoAdjust="0"/>
    <p:restoredTop sz="92770" autoAdjust="0"/>
  </p:normalViewPr>
  <p:slideViewPr>
    <p:cSldViewPr snapToGrid="0" snapToObjects="1">
      <p:cViewPr varScale="1">
        <p:scale>
          <a:sx n="104" d="100"/>
          <a:sy n="104" d="100"/>
        </p:scale>
        <p:origin x="9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659" cy="48144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142836" y="1"/>
            <a:ext cx="3170658" cy="48144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AD8F221E-B3D2-4408-9333-7BC74032B01C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119761"/>
            <a:ext cx="3170659" cy="48144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142836" y="9119761"/>
            <a:ext cx="3170658" cy="48144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4C0DAA6-6DED-4495-91DA-31EFC915A1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70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659" cy="48144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2836" y="1"/>
            <a:ext cx="3170658" cy="48144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199E3DF8-C1B5-47F6-8334-33E0032E73A0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1692" y="4621211"/>
            <a:ext cx="5851818" cy="377945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119761"/>
            <a:ext cx="3170659" cy="48144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2836" y="9119761"/>
            <a:ext cx="3170658" cy="48144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8CE49427-3AB6-4E09-83BC-EBAC63B473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776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736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118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428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290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442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251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388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300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3610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2413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410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7874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47940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8777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2820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0662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29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4235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616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3854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6234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007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300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8342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8643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05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689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39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726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423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2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49427-3AB6-4E09-83BC-EBAC63B4738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62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9636154-467A-7745-BD03-9C8C090FF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8B163273-D096-C84A-B0F2-937D94006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662C589-4E65-8F46-AC38-D275F21AF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6E668D5A-1806-8C44-B3D6-0E8F2F21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0671AE63-6FCD-5F4A-BC18-965D449F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48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7CEE8C8-46C9-FC44-910D-41ADCAEE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45EC3294-769F-F14A-B30E-FA185F9E7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0981ACA-20B6-1E44-AFCE-188BF1969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250C0D0-D9EA-1E43-94BE-65464FCE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783BA1BE-AA68-2145-9B79-FD3A1912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93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12E1A344-4BA9-7C4A-B0AF-AAD69994F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F26024D1-0129-5242-99CE-0D600CB56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F8FA991-FF61-2847-A63D-40545339A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72A6FC9C-3AD8-9149-81BD-BF24EA54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B66E1420-B2BE-CB4F-BE90-94B8DF29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33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5790EDF-98ED-3743-A0CD-45FB76E93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AFD37FB-CA1D-554F-A9A0-DA867B426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2895B9F-6275-B742-B559-B5A44BA88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C309B7A-F493-9743-B51E-720D5ED2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F3BE3AC-DFF2-294A-93FE-11FA6EBC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64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83A80F4-5884-6640-91AD-9C43D598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8A01D484-CBE6-B346-8380-DB605E0AB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DED4E798-6397-304B-9B75-D8F9B810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EAE32657-92E3-0642-B54E-FF1EB262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417E6D93-4397-2D40-9703-659CC260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41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AC262D1-0D0E-CA4C-AFA1-D62412A91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9B7ED97-B99B-DC47-AA9D-64EF01C29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2245B911-4E8B-8348-B95D-66C229B12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B53024AD-24F8-7C4E-B80F-FD576CF2E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084FB596-AE3C-6F4A-9897-9A40C79D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42E7220-ECD2-2345-AD24-695A6D037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9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A2EF47E1-8C51-8A41-B340-B8FA3A824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C285232C-0E3C-2D43-AD66-A18A7680B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D6FEC15E-64E5-5144-8304-5F2838F87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CD61A75A-53CF-7E47-BCF0-FA18021AC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60CA8862-C8A3-0946-B4FB-75D46C2C3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2A0AC178-E32C-AA4C-84E1-01801FCD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9D6C968E-1A68-D848-A11A-1FBD195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40835CF4-C0C4-FF46-A0C9-108543B94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84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EDF9DD8-F187-0E47-A336-34FD33D11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86B2F7ED-C992-D949-8032-A5BBF0D8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93F21DBA-30FB-7E42-BA11-F4EF1ED99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551788AB-090D-1541-9D9C-2149EE83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33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2DE9C1E1-1FB4-7C46-AA11-DF93245C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A293C1E2-8C51-6143-9642-E0E7363E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308A44D9-E7A1-9E4E-94FD-879F3C8B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54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9CBE14A-0109-7B45-BEE2-4E8149503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40D18F67-7239-1341-9379-3029C3A10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C30ECDF0-45F5-BC4F-8645-829328747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9FC34F28-655B-B640-802E-15DC7E98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FD70E841-1C17-CE44-93AA-3D156F63A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799F692B-5AAE-464D-8C6F-2E7179ED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81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CDE0BC2-16ED-0747-9A55-D92B0A8E4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B6E21669-B88C-C04C-BCAE-B6BE67939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A6106495-2FD8-F945-954D-9410934A9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7093C3DC-C273-DD42-95C0-8B0E63AF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B88D055D-B573-F04A-A637-E18E65489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EB9BBFE5-49FB-FD46-AC25-795DA887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06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BF5CED47-4B57-4C46-8D39-0CE76B560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B86FC680-1F8B-794E-8E5E-E440C1DF6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79BFAE4-1DC6-694A-B96C-28F64D1DF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697E4-16AD-B544-84FB-1697F5668052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A3D7B1E-0F08-0843-8D04-4BEAF8053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A6D624A4-34F9-624D-95A8-D771CC8D7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5E02C-248D-5146-9B32-AC9EAEEB80E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575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segreteriacorsi@ascompd.co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ormazionepadova.com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5103" y="1819922"/>
            <a:ext cx="10515600" cy="253857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CATALOGO </a:t>
            </a:r>
          </a:p>
          <a:p>
            <a:pPr marL="0" indent="0" algn="ctr">
              <a:buNone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FORMATIVI GRATUITI</a:t>
            </a:r>
            <a:endParaRPr lang="it-IT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endParaRPr lang="it-IT" b="1" dirty="0"/>
          </a:p>
        </p:txBody>
      </p:sp>
      <p:pic>
        <p:nvPicPr>
          <p:cNvPr id="8" name="Immagine 3" descr="l-irecoop-script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924" y="246441"/>
            <a:ext cx="1891487" cy="76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94763" y="308031"/>
            <a:ext cx="1752626" cy="76560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9108" y="336976"/>
            <a:ext cx="833781" cy="72744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7453" y="296842"/>
            <a:ext cx="763602" cy="81357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8551" y="296842"/>
            <a:ext cx="1025486" cy="75641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945" y="4985634"/>
            <a:ext cx="7199376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Blogging </a:t>
            </a:r>
            <a:r>
              <a:rPr lang="it-IT" b="1" dirty="0"/>
              <a:t>e scrittura creativa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801003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83981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25749" y="755072"/>
            <a:ext cx="621748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</a:t>
            </a:r>
            <a:r>
              <a:rPr lang="it-IT" sz="1200" dirty="0" smtClean="0"/>
              <a:t>formativo mira </a:t>
            </a:r>
            <a:r>
              <a:rPr lang="it-IT" sz="1200" dirty="0"/>
              <a:t>a </a:t>
            </a:r>
            <a:r>
              <a:rPr lang="it-IT" sz="1200" dirty="0" smtClean="0"/>
              <a:t>sviluppare </a:t>
            </a:r>
            <a:r>
              <a:rPr lang="it-IT" sz="1200" dirty="0"/>
              <a:t>le </a:t>
            </a:r>
            <a:r>
              <a:rPr lang="it-IT" sz="1200" dirty="0" smtClean="0"/>
              <a:t>competenze necessarie </a:t>
            </a:r>
            <a:r>
              <a:rPr lang="it-IT" sz="1200" dirty="0"/>
              <a:t>per scrivere i testi per un sito o per un blog, percorrendo le fasi </a:t>
            </a:r>
            <a:r>
              <a:rPr lang="it-IT" sz="1200" dirty="0" smtClean="0"/>
              <a:t>di realizzazione </a:t>
            </a:r>
            <a:r>
              <a:rPr lang="it-IT" sz="1200" dirty="0"/>
              <a:t>di un contenuto di qualità, dalla struttura dei testi, alla scelta </a:t>
            </a:r>
            <a:r>
              <a:rPr lang="it-IT" sz="1200" dirty="0" smtClean="0"/>
              <a:t>ed ottimizzazione </a:t>
            </a:r>
            <a:r>
              <a:rPr lang="it-IT" sz="1200" dirty="0"/>
              <a:t>delle immagini migliori, dallo sviluppo di un piano editoriale </a:t>
            </a:r>
            <a:r>
              <a:rPr lang="it-IT" sz="1200" dirty="0" smtClean="0"/>
              <a:t>alla promozione </a:t>
            </a:r>
            <a:r>
              <a:rPr lang="it-IT" sz="1200" dirty="0"/>
              <a:t>dei contenuti, attraverso i social network.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25748" y="2823920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L'intervento formativo è rivolto ai lavoratori che intendono gestire con profitto un </a:t>
            </a:r>
            <a:r>
              <a:rPr lang="it-IT" sz="1200" dirty="0" smtClean="0"/>
              <a:t>blog privato </a:t>
            </a:r>
            <a:r>
              <a:rPr lang="it-IT" sz="1200" dirty="0"/>
              <a:t>o un blog aziendale.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49083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394839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25748" y="3483134"/>
            <a:ext cx="621639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Ascom Servizi Padova spa – P.zza V. Bardella, 3 – 35131 - Padova 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25747" y="3935395"/>
            <a:ext cx="621639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27/28/29/30 </a:t>
            </a:r>
            <a:r>
              <a:rPr lang="it-IT" sz="1200" dirty="0" smtClean="0"/>
              <a:t>gennaio 2020</a:t>
            </a:r>
          </a:p>
          <a:p>
            <a:endParaRPr lang="en-US" sz="1200" dirty="0"/>
          </a:p>
          <a:p>
            <a:r>
              <a:rPr lang="en-US" sz="1200" dirty="0" smtClean="0"/>
              <a:t>Le </a:t>
            </a:r>
            <a:r>
              <a:rPr lang="en-US" sz="1200" dirty="0" err="1" smtClean="0"/>
              <a:t>lezioni</a:t>
            </a:r>
            <a:r>
              <a:rPr lang="en-US" sz="1200" dirty="0" smtClean="0"/>
              <a:t> </a:t>
            </a:r>
            <a:r>
              <a:rPr lang="en-US" sz="1200" dirty="0" err="1" smtClean="0"/>
              <a:t>si</a:t>
            </a:r>
            <a:r>
              <a:rPr lang="en-US" sz="1200" dirty="0" smtClean="0"/>
              <a:t> </a:t>
            </a:r>
            <a:r>
              <a:rPr lang="en-US" sz="1200" dirty="0" err="1" smtClean="0"/>
              <a:t>terranno</a:t>
            </a:r>
            <a:r>
              <a:rPr lang="en-US" sz="1200" dirty="0" smtClean="0"/>
              <a:t> con </a:t>
            </a:r>
            <a:r>
              <a:rPr lang="en-US" sz="1200" dirty="0" err="1" smtClean="0"/>
              <a:t>il</a:t>
            </a:r>
            <a:r>
              <a:rPr lang="en-US" sz="1200" dirty="0" smtClean="0"/>
              <a:t> </a:t>
            </a:r>
            <a:r>
              <a:rPr lang="en-US" sz="1200" dirty="0" err="1" smtClean="0"/>
              <a:t>seguente</a:t>
            </a:r>
            <a:r>
              <a:rPr lang="en-US" sz="1200" dirty="0" smtClean="0"/>
              <a:t> </a:t>
            </a:r>
            <a:r>
              <a:rPr lang="it-IT" sz="1200" dirty="0" smtClean="0"/>
              <a:t>orario: dalle ore 20.00 alle ore </a:t>
            </a:r>
            <a:r>
              <a:rPr lang="it-IT" sz="1200" dirty="0"/>
              <a:t>23.00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483719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25746" y="4837197"/>
            <a:ext cx="621639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Dr. Andrea Bettini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12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36769" y="1795374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come gestire con profitto un blog privato o aziendale, attraverso la capacità di scrivere </a:t>
            </a:r>
            <a:r>
              <a:rPr lang="it-IT" sz="1200" dirty="0"/>
              <a:t>un testo secondo le regole del </a:t>
            </a:r>
            <a:r>
              <a:rPr lang="it-IT" sz="1200" dirty="0" smtClean="0"/>
              <a:t>web,</a:t>
            </a:r>
            <a:r>
              <a:rPr lang="it-IT" sz="1200" dirty="0"/>
              <a:t> </a:t>
            </a:r>
            <a:r>
              <a:rPr lang="it-IT" sz="1200" dirty="0" smtClean="0"/>
              <a:t>di selezionare </a:t>
            </a:r>
            <a:r>
              <a:rPr lang="it-IT" sz="1200" dirty="0"/>
              <a:t>e gestire le </a:t>
            </a:r>
            <a:r>
              <a:rPr lang="it-IT" sz="1200" dirty="0" smtClean="0"/>
              <a:t>immagini,</a:t>
            </a:r>
            <a:r>
              <a:rPr lang="it-IT" sz="1200" dirty="0"/>
              <a:t> </a:t>
            </a:r>
            <a:r>
              <a:rPr lang="it-IT" sz="1200" dirty="0" smtClean="0"/>
              <a:t>le </a:t>
            </a:r>
            <a:r>
              <a:rPr lang="it-IT" sz="1200" dirty="0"/>
              <a:t>attività di </a:t>
            </a:r>
            <a:r>
              <a:rPr lang="it-IT" sz="1200" dirty="0" smtClean="0"/>
              <a:t>ottimizzazione volte </a:t>
            </a:r>
            <a:r>
              <a:rPr lang="it-IT" sz="1200" dirty="0"/>
              <a:t>a migliorarne </a:t>
            </a:r>
            <a:r>
              <a:rPr lang="it-IT" sz="1200" dirty="0" smtClean="0"/>
              <a:t>il posizionamento e gli </a:t>
            </a:r>
            <a:r>
              <a:rPr lang="it-IT" sz="1200" dirty="0"/>
              <a:t>argomenti </a:t>
            </a:r>
            <a:r>
              <a:rPr lang="it-IT" sz="1200" dirty="0" smtClean="0"/>
              <a:t>per definire </a:t>
            </a:r>
            <a:r>
              <a:rPr lang="it-IT" sz="1200" dirty="0"/>
              <a:t>il piano </a:t>
            </a:r>
            <a:r>
              <a:rPr lang="it-IT" sz="1200" dirty="0" smtClean="0"/>
              <a:t>editoriale.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03253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</a:t>
            </a:r>
            <a:r>
              <a:rPr lang="it-IT" b="1" dirty="0" smtClean="0"/>
              <a:t> – Programmi Office per il business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876743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911045" y="281256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14675" y="749730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In questo percorso formativo ogni allievo imparerà a padroneggiare con maggior sicurezza e consapevolezza i vari strumenti del pacchetto Office, verrà guidato dal livello base fino all'avanzato a scoprire funzioni e componenti che non avrebbe immaginato e che possono risolvere problemi semplici e complessi e la cui conoscenza pratica dà quel vantaggio competitivo enorme nel mondo del lavoro.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25696" y="2812560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Lavoratrici e lavoratori interessati all’apprendimento dell’utilizzo dei programmi Office fino ad un livello avanzato per poter acquisire un vantaggio competitivo digitale nel mondo del lavoro.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90451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28271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25697" y="3904519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39942" y="4314856"/>
            <a:ext cx="6239425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1200" dirty="0" err="1"/>
              <a:t>Edizione</a:t>
            </a:r>
            <a:r>
              <a:rPr lang="en-US" sz="1200" dirty="0"/>
              <a:t> 1</a:t>
            </a:r>
            <a:r>
              <a:rPr lang="en-US" sz="1200" dirty="0" smtClean="0"/>
              <a:t>:			</a:t>
            </a:r>
            <a:r>
              <a:rPr lang="en-US" sz="1200" dirty="0" err="1" smtClean="0"/>
              <a:t>Edizione</a:t>
            </a:r>
            <a:r>
              <a:rPr lang="en-US" sz="1200" dirty="0" smtClean="0"/>
              <a:t> 2:</a:t>
            </a:r>
            <a:endParaRPr lang="it-IT" sz="1200" dirty="0" smtClean="0"/>
          </a:p>
          <a:p>
            <a:pPr lvl="0"/>
            <a:r>
              <a:rPr lang="it-IT" sz="1200" dirty="0" smtClean="0"/>
              <a:t>MA </a:t>
            </a:r>
            <a:r>
              <a:rPr lang="it-IT" sz="1200" dirty="0"/>
              <a:t>11/02/2020, 20.00-23.00 (3h</a:t>
            </a:r>
            <a:r>
              <a:rPr lang="it-IT" sz="1200" dirty="0" smtClean="0"/>
              <a:t>)	</a:t>
            </a:r>
            <a:r>
              <a:rPr lang="it-IT" sz="1200" dirty="0" smtClean="0"/>
              <a:t>Realizzata </a:t>
            </a:r>
            <a:r>
              <a:rPr lang="it-IT" sz="1200" dirty="0"/>
              <a:t>in date da definirsi previo il</a:t>
            </a:r>
            <a:endParaRPr lang="it-IT" sz="1200" dirty="0"/>
          </a:p>
          <a:p>
            <a:r>
              <a:rPr lang="it-IT" sz="1200" dirty="0"/>
              <a:t>GI 13/02/2020, 20.00-23.00 (3h</a:t>
            </a:r>
            <a:r>
              <a:rPr lang="it-IT" sz="1200" dirty="0" smtClean="0"/>
              <a:t>)	</a:t>
            </a:r>
            <a:r>
              <a:rPr lang="it-IT" sz="1200" dirty="0"/>
              <a:t>raggiungimento minimo di </a:t>
            </a:r>
            <a:r>
              <a:rPr lang="it-IT" sz="1200" dirty="0" smtClean="0"/>
              <a:t>adesioni</a:t>
            </a:r>
            <a:endParaRPr lang="it-IT" sz="1200" dirty="0"/>
          </a:p>
          <a:p>
            <a:r>
              <a:rPr lang="it-IT" sz="1200" dirty="0"/>
              <a:t>MA 18/02/2020, 20.00-23.00 (3h</a:t>
            </a:r>
            <a:r>
              <a:rPr lang="it-IT" sz="1200" dirty="0" smtClean="0"/>
              <a:t>)	</a:t>
            </a:r>
            <a:endParaRPr lang="it-IT" sz="1200" dirty="0" smtClean="0"/>
          </a:p>
          <a:p>
            <a:r>
              <a:rPr lang="it-IT" sz="1200" dirty="0" smtClean="0"/>
              <a:t>GI </a:t>
            </a:r>
            <a:r>
              <a:rPr lang="it-IT" sz="1200" dirty="0"/>
              <a:t>20/02/2020, 20.00-23.00 (3h</a:t>
            </a:r>
            <a:r>
              <a:rPr lang="it-IT" sz="1200" dirty="0" smtClean="0"/>
              <a:t>)	</a:t>
            </a:r>
            <a:endParaRPr lang="it-IT" sz="1200" dirty="0"/>
          </a:p>
          <a:p>
            <a:r>
              <a:rPr lang="it-IT" sz="1200" dirty="0"/>
              <a:t>MA 25/02/2020, 20.00-23.00 (3h</a:t>
            </a:r>
            <a:r>
              <a:rPr lang="it-IT" sz="1200" dirty="0" smtClean="0"/>
              <a:t>)	</a:t>
            </a:r>
            <a:endParaRPr lang="it-IT" sz="1200" dirty="0"/>
          </a:p>
          <a:p>
            <a:r>
              <a:rPr lang="it-IT" sz="1200" dirty="0"/>
              <a:t>GI 27/02/2018, 20.00-23.00 (3h</a:t>
            </a:r>
            <a:r>
              <a:rPr lang="it-IT" sz="1200" dirty="0" smtClean="0"/>
              <a:t>)	</a:t>
            </a:r>
            <a:endParaRPr lang="it-IT" sz="1200" dirty="0"/>
          </a:p>
          <a:p>
            <a:r>
              <a:rPr lang="it-IT" sz="1200" dirty="0"/>
              <a:t>MA 03/03/2020, 20.00-22.00 (2h</a:t>
            </a:r>
            <a:r>
              <a:rPr lang="it-IT" sz="1200" dirty="0" smtClean="0"/>
              <a:t>)	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911045" y="601785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50963" y="6017854"/>
            <a:ext cx="622840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Ing. Andrea </a:t>
            </a:r>
            <a:r>
              <a:rPr lang="it-IT" sz="1200" dirty="0" smtClean="0"/>
              <a:t>Birra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44170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25696" y="3441704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2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25696" y="1855919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come integrare nel testo funzioni utili alla navigazione del documento, come creare documenti master e collegati, indici analitici e delle figure, didascalie, ecc.; apprenderanno come strutturare il testo in base alla specifica sezione, a formattare un documento di testo con le funzioni dedicate.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0356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</a:t>
            </a:r>
            <a:r>
              <a:rPr lang="it-IT" b="1" dirty="0" smtClean="0"/>
              <a:t> – </a:t>
            </a:r>
            <a:r>
              <a:rPr lang="it-IT" b="1" dirty="0" err="1" smtClean="0"/>
              <a:t>Videomaking</a:t>
            </a:r>
            <a:r>
              <a:rPr lang="it-IT" b="1" dirty="0" smtClean="0"/>
              <a:t> con </a:t>
            </a:r>
            <a:r>
              <a:rPr lang="it-IT" b="1" dirty="0" err="1" smtClean="0"/>
              <a:t>smartphone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774171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84477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03754" y="749730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Il presente intervento mira a fornire ai partecipanti le basi del </a:t>
            </a:r>
            <a:r>
              <a:rPr lang="it-IT" sz="1200" dirty="0" err="1" smtClean="0"/>
              <a:t>videomaking</a:t>
            </a:r>
            <a:r>
              <a:rPr lang="it-IT" sz="1200" dirty="0" smtClean="0"/>
              <a:t> attraverso l'utilizzo del proprio </a:t>
            </a:r>
            <a:r>
              <a:rPr lang="it-IT" sz="1200" dirty="0" err="1" smtClean="0"/>
              <a:t>smartphone</a:t>
            </a:r>
            <a:r>
              <a:rPr lang="it-IT" sz="1200" dirty="0" smtClean="0"/>
              <a:t>.</a:t>
            </a:r>
            <a:r>
              <a:rPr lang="en-US" sz="1200" dirty="0" smtClean="0"/>
              <a:t> </a:t>
            </a:r>
            <a:r>
              <a:rPr lang="en-US" sz="1200" dirty="0"/>
              <a:t>S</a:t>
            </a:r>
            <a:r>
              <a:rPr lang="en-US" sz="1200" dirty="0" smtClean="0"/>
              <a:t>i </a:t>
            </a:r>
            <a:r>
              <a:rPr lang="it-IT" sz="1200" dirty="0" smtClean="0"/>
              <a:t>affronteranno</a:t>
            </a:r>
            <a:r>
              <a:rPr lang="en-US" sz="1200" dirty="0" smtClean="0"/>
              <a:t> </a:t>
            </a:r>
            <a:r>
              <a:rPr lang="en-US" sz="1200" dirty="0"/>
              <a:t>le </a:t>
            </a:r>
            <a:r>
              <a:rPr lang="it-IT" sz="1200" dirty="0" smtClean="0"/>
              <a:t>metodologie</a:t>
            </a:r>
            <a:r>
              <a:rPr lang="en-US" sz="1200" dirty="0" smtClean="0"/>
              <a:t> </a:t>
            </a:r>
            <a:r>
              <a:rPr lang="en-US" sz="1200" dirty="0"/>
              <a:t>di </a:t>
            </a:r>
            <a:r>
              <a:rPr lang="it-IT" sz="1200" dirty="0" smtClean="0"/>
              <a:t>impostazione</a:t>
            </a:r>
            <a:r>
              <a:rPr lang="en-US" sz="1200" dirty="0" smtClean="0"/>
              <a:t> </a:t>
            </a:r>
            <a:r>
              <a:rPr lang="it-IT" sz="1200" dirty="0" smtClean="0"/>
              <a:t>dell'inquadratura</a:t>
            </a:r>
            <a:r>
              <a:rPr lang="en-US" sz="1200" dirty="0" smtClean="0"/>
              <a:t>, </a:t>
            </a:r>
            <a:r>
              <a:rPr lang="it-IT" sz="1200" dirty="0" smtClean="0"/>
              <a:t>registrazione</a:t>
            </a:r>
            <a:r>
              <a:rPr lang="en-US" sz="1200" dirty="0" smtClean="0"/>
              <a:t> </a:t>
            </a:r>
            <a:r>
              <a:rPr lang="en-US" sz="1200" dirty="0"/>
              <a:t>audio, editing e post- </a:t>
            </a:r>
            <a:r>
              <a:rPr lang="it-IT" sz="1200" dirty="0" smtClean="0"/>
              <a:t>produzione</a:t>
            </a:r>
            <a:r>
              <a:rPr lang="en-US" sz="1200" dirty="0" smtClean="0"/>
              <a:t>.</a:t>
            </a:r>
            <a:endParaRPr lang="it-IT" sz="1200" dirty="0"/>
          </a:p>
          <a:p>
            <a:r>
              <a:rPr lang="it-IT" sz="1200" dirty="0" smtClean="0"/>
              <a:t>L'intervento parte da un livello base, non è necessario avere già frequentato corsi in precedenza.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98243" y="2817053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interessati</a:t>
            </a:r>
            <a:r>
              <a:rPr lang="en-US" sz="1200" dirty="0" smtClean="0"/>
              <a:t> </a:t>
            </a:r>
            <a:r>
              <a:rPr lang="en-US" sz="1200" dirty="0" err="1" smtClean="0"/>
              <a:t>allo</a:t>
            </a:r>
            <a:r>
              <a:rPr lang="en-US" sz="1200" dirty="0" smtClean="0"/>
              <a:t> </a:t>
            </a:r>
            <a:r>
              <a:rPr lang="en-US" sz="1200" dirty="0" err="1" smtClean="0"/>
              <a:t>sviluppo</a:t>
            </a:r>
            <a:r>
              <a:rPr lang="en-US" sz="1200" dirty="0" smtClean="0"/>
              <a:t> di </a:t>
            </a:r>
            <a:r>
              <a:rPr lang="en-US" sz="1200" dirty="0" err="1" smtClean="0"/>
              <a:t>conoscenze</a:t>
            </a:r>
            <a:r>
              <a:rPr lang="en-US" sz="1200" dirty="0" smtClean="0"/>
              <a:t> di base </a:t>
            </a:r>
            <a:r>
              <a:rPr lang="en-US" sz="1200" dirty="0" err="1" smtClean="0"/>
              <a:t>nel</a:t>
            </a:r>
            <a:r>
              <a:rPr lang="en-US" sz="1200" dirty="0" smtClean="0"/>
              <a:t> </a:t>
            </a:r>
            <a:r>
              <a:rPr lang="en-US" sz="1200" dirty="0" err="1" smtClean="0"/>
              <a:t>mondo</a:t>
            </a:r>
            <a:r>
              <a:rPr lang="en-US" sz="1200" dirty="0" smtClean="0"/>
              <a:t> del </a:t>
            </a:r>
            <a:r>
              <a:rPr lang="en-US" sz="1200" dirty="0" err="1" smtClean="0"/>
              <a:t>videomaking</a:t>
            </a:r>
            <a:r>
              <a:rPr lang="en-US" sz="1200" dirty="0" smtClean="0"/>
              <a:t>, con </a:t>
            </a:r>
            <a:r>
              <a:rPr lang="en-US" sz="1200" dirty="0" err="1" smtClean="0"/>
              <a:t>particolare</a:t>
            </a:r>
            <a:r>
              <a:rPr lang="en-US" sz="1200" dirty="0" smtClean="0"/>
              <a:t> </a:t>
            </a:r>
            <a:r>
              <a:rPr lang="en-US" sz="1200" dirty="0" err="1" smtClean="0"/>
              <a:t>riferimento</a:t>
            </a:r>
            <a:r>
              <a:rPr lang="en-US" sz="1200" dirty="0" smtClean="0"/>
              <a:t> </a:t>
            </a:r>
            <a:r>
              <a:rPr lang="en-US" sz="1200" dirty="0" err="1" smtClean="0"/>
              <a:t>alla</a:t>
            </a:r>
            <a:r>
              <a:rPr lang="en-US" sz="1200" dirty="0" smtClean="0"/>
              <a:t> </a:t>
            </a:r>
            <a:r>
              <a:rPr lang="en-US" sz="1200" dirty="0" err="1" smtClean="0"/>
              <a:t>creazione</a:t>
            </a:r>
            <a:r>
              <a:rPr lang="en-US" sz="1200" dirty="0" smtClean="0"/>
              <a:t> di video con </a:t>
            </a:r>
            <a:r>
              <a:rPr lang="en-US" sz="1200" dirty="0" err="1" smtClean="0"/>
              <a:t>il</a:t>
            </a:r>
            <a:r>
              <a:rPr lang="en-US" sz="1200" dirty="0" smtClean="0"/>
              <a:t> </a:t>
            </a:r>
            <a:r>
              <a:rPr lang="en-US" sz="1200" dirty="0" err="1" smtClean="0"/>
              <a:t>proprio</a:t>
            </a:r>
            <a:r>
              <a:rPr lang="en-US" sz="1200" dirty="0" smtClean="0"/>
              <a:t> smartphone.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53268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03922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25697" y="3525948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25697" y="4039229"/>
            <a:ext cx="623942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Date da definirsi - Orario serale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454577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36718" y="4533508"/>
            <a:ext cx="622840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12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03755" y="1774171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come creare video con l’utilizzo dello </a:t>
            </a:r>
            <a:r>
              <a:rPr lang="it-IT" sz="1200" dirty="0" err="1" smtClean="0"/>
              <a:t>smartphone</a:t>
            </a:r>
            <a:r>
              <a:rPr lang="it-IT" sz="1200" dirty="0" smtClean="0"/>
              <a:t>, </a:t>
            </a:r>
            <a:r>
              <a:rPr lang="en-US" sz="1200" dirty="0" err="1"/>
              <a:t>p</a:t>
            </a:r>
            <a:r>
              <a:rPr lang="en-US" sz="1200" dirty="0" err="1" smtClean="0"/>
              <a:t>redisporre</a:t>
            </a:r>
            <a:r>
              <a:rPr lang="en-US" sz="1200" dirty="0" smtClean="0"/>
              <a:t> </a:t>
            </a:r>
            <a:r>
              <a:rPr lang="en-US" sz="1200" dirty="0"/>
              <a:t>il setting </a:t>
            </a:r>
            <a:r>
              <a:rPr lang="en-US" sz="1200" dirty="0" err="1"/>
              <a:t>adatto</a:t>
            </a:r>
            <a:r>
              <a:rPr lang="en-US" sz="1200" dirty="0"/>
              <a:t> a </a:t>
            </a:r>
            <a:r>
              <a:rPr lang="en-US" sz="1200" dirty="0" err="1"/>
              <a:t>riprese</a:t>
            </a:r>
            <a:r>
              <a:rPr lang="en-US" sz="1200" dirty="0"/>
              <a:t> video </a:t>
            </a:r>
            <a:r>
              <a:rPr lang="en-US" sz="1200" dirty="0" smtClean="0"/>
              <a:t>(</a:t>
            </a:r>
            <a:r>
              <a:rPr lang="en-US" sz="1200" dirty="0" err="1"/>
              <a:t>risoluzione</a:t>
            </a:r>
            <a:r>
              <a:rPr lang="en-US" sz="1200" dirty="0"/>
              <a:t>, </a:t>
            </a:r>
            <a:r>
              <a:rPr lang="en-US" sz="1200" dirty="0" err="1"/>
              <a:t>registrazione</a:t>
            </a:r>
            <a:r>
              <a:rPr lang="en-US" sz="1200" dirty="0"/>
              <a:t> audio, </a:t>
            </a:r>
            <a:r>
              <a:rPr lang="en-US" sz="1200" dirty="0" err="1"/>
              <a:t>inquadratura</a:t>
            </a:r>
            <a:r>
              <a:rPr lang="en-US" sz="1200" dirty="0" smtClean="0"/>
              <a:t>...)</a:t>
            </a:r>
            <a:r>
              <a:rPr lang="it-IT" sz="1200" dirty="0" smtClean="0"/>
              <a:t>, </a:t>
            </a:r>
            <a:r>
              <a:rPr lang="en-US" sz="1200" dirty="0" err="1"/>
              <a:t>r</a:t>
            </a:r>
            <a:r>
              <a:rPr lang="en-US" sz="1200" dirty="0" err="1" smtClean="0"/>
              <a:t>iprendere</a:t>
            </a:r>
            <a:r>
              <a:rPr lang="en-US" sz="1200" dirty="0" smtClean="0"/>
              <a:t> </a:t>
            </a:r>
            <a:r>
              <a:rPr lang="en-US" sz="1200" dirty="0"/>
              <a:t>con lo smartphone </a:t>
            </a:r>
            <a:r>
              <a:rPr lang="it-IT" sz="1200" noProof="1" smtClean="0"/>
              <a:t>diversi</a:t>
            </a:r>
            <a:r>
              <a:rPr lang="en-US" sz="1200" dirty="0" smtClean="0"/>
              <a:t> </a:t>
            </a:r>
            <a:r>
              <a:rPr lang="en-US" sz="1200" dirty="0"/>
              <a:t>tipi di video, </a:t>
            </a:r>
            <a:r>
              <a:rPr lang="en-US" sz="1200" dirty="0" err="1"/>
              <a:t>verificando</a:t>
            </a:r>
            <a:r>
              <a:rPr lang="en-US" sz="1200" dirty="0"/>
              <a:t> </a:t>
            </a:r>
            <a:r>
              <a:rPr lang="en-US" sz="1200" dirty="0" err="1"/>
              <a:t>l'inquadratura</a:t>
            </a:r>
            <a:r>
              <a:rPr lang="en-US" sz="1200" dirty="0"/>
              <a:t>, la </a:t>
            </a:r>
            <a:r>
              <a:rPr lang="en-US" sz="1200" dirty="0" err="1"/>
              <a:t>luce</a:t>
            </a:r>
            <a:r>
              <a:rPr lang="en-US" sz="1200" dirty="0"/>
              <a:t> e la </a:t>
            </a:r>
            <a:r>
              <a:rPr lang="en-US" sz="1200" dirty="0" err="1" smtClean="0"/>
              <a:t>risoluzione</a:t>
            </a:r>
            <a:r>
              <a:rPr lang="it-IT" sz="1200" dirty="0" smtClean="0"/>
              <a:t>, editare ed eseguire il montaggio finale.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6238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</a:t>
            </a:r>
            <a:r>
              <a:rPr lang="it-IT" b="1" dirty="0" smtClean="0"/>
              <a:t> – Grafica e </a:t>
            </a:r>
            <a:r>
              <a:rPr lang="it-IT" b="1" dirty="0" err="1" smtClean="0"/>
              <a:t>photoshop</a:t>
            </a:r>
            <a:r>
              <a:rPr lang="it-IT" b="1" dirty="0" smtClean="0"/>
              <a:t> al lavoro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407072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79321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20237" y="773666"/>
            <a:ext cx="620646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il </a:t>
            </a:r>
            <a:r>
              <a:rPr lang="en-US" sz="1200" dirty="0" err="1"/>
              <a:t>percorso</a:t>
            </a:r>
            <a:r>
              <a:rPr lang="en-US" sz="1200" dirty="0"/>
              <a:t> </a:t>
            </a:r>
            <a:r>
              <a:rPr lang="en-US" sz="1200" dirty="0" err="1" smtClean="0"/>
              <a:t>intende</a:t>
            </a:r>
            <a:r>
              <a:rPr lang="en-US" sz="1200" dirty="0" smtClean="0"/>
              <a:t> </a:t>
            </a:r>
            <a:r>
              <a:rPr lang="en-US" sz="1200" dirty="0"/>
              <a:t>dare le </a:t>
            </a:r>
            <a:r>
              <a:rPr lang="en-US" sz="1200" dirty="0" err="1"/>
              <a:t>basi</a:t>
            </a:r>
            <a:r>
              <a:rPr lang="en-US" sz="1200" dirty="0"/>
              <a:t> </a:t>
            </a:r>
            <a:r>
              <a:rPr lang="en-US" sz="1200" dirty="0" err="1"/>
              <a:t>sullo</a:t>
            </a:r>
            <a:r>
              <a:rPr lang="en-US" sz="1200" dirty="0"/>
              <a:t> </a:t>
            </a:r>
            <a:r>
              <a:rPr lang="en-US" sz="1200" dirty="0" err="1"/>
              <a:t>strumento</a:t>
            </a:r>
            <a:r>
              <a:rPr lang="en-US" sz="1200" dirty="0"/>
              <a:t> </a:t>
            </a:r>
            <a:r>
              <a:rPr lang="en-US" sz="1200" dirty="0" err="1"/>
              <a:t>più</a:t>
            </a:r>
            <a:r>
              <a:rPr lang="en-US" sz="1200" dirty="0"/>
              <a:t> </a:t>
            </a:r>
            <a:r>
              <a:rPr lang="en-US" sz="1200" dirty="0" err="1"/>
              <a:t>diffuso</a:t>
            </a:r>
            <a:r>
              <a:rPr lang="en-US" sz="1200" dirty="0"/>
              <a:t> e </a:t>
            </a:r>
            <a:r>
              <a:rPr lang="en-US" sz="1200" dirty="0" err="1"/>
              <a:t>conosciuto</a:t>
            </a:r>
            <a:r>
              <a:rPr lang="en-US" sz="1200" dirty="0"/>
              <a:t> di </a:t>
            </a:r>
            <a:r>
              <a:rPr lang="en-US" sz="1200" dirty="0" err="1"/>
              <a:t>fotoritocco</a:t>
            </a:r>
            <a:r>
              <a:rPr lang="en-US" sz="1200" dirty="0"/>
              <a:t>: Adobe Photoshop.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25696" y="2793211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interessati</a:t>
            </a:r>
            <a:r>
              <a:rPr lang="en-US" sz="1200" dirty="0" smtClean="0"/>
              <a:t> </a:t>
            </a:r>
            <a:r>
              <a:rPr lang="en-US" sz="1200" dirty="0" err="1" smtClean="0"/>
              <a:t>all’apprendimento</a:t>
            </a:r>
            <a:r>
              <a:rPr lang="en-US" sz="1200" dirty="0" smtClean="0"/>
              <a:t> </a:t>
            </a:r>
            <a:r>
              <a:rPr lang="en-US" sz="1200" dirty="0" err="1" smtClean="0"/>
              <a:t>dell’utilizzo</a:t>
            </a:r>
            <a:r>
              <a:rPr lang="en-US" sz="1200" dirty="0" smtClean="0"/>
              <a:t> del </a:t>
            </a:r>
            <a:r>
              <a:rPr lang="en-US" sz="1200" dirty="0" err="1" smtClean="0"/>
              <a:t>programma</a:t>
            </a:r>
            <a:r>
              <a:rPr lang="en-US" sz="1200" dirty="0" smtClean="0"/>
              <a:t> Adobe Photoshop </a:t>
            </a:r>
            <a:r>
              <a:rPr lang="en-US" sz="1200" dirty="0" err="1" smtClean="0"/>
              <a:t>quindi</a:t>
            </a:r>
            <a:r>
              <a:rPr lang="en-US" sz="1200" dirty="0" smtClean="0"/>
              <a:t> con </a:t>
            </a:r>
            <a:r>
              <a:rPr lang="en-US" sz="1200" dirty="0" err="1" smtClean="0"/>
              <a:t>una</a:t>
            </a:r>
            <a:r>
              <a:rPr lang="en-US" sz="1200" dirty="0" smtClean="0"/>
              <a:t> </a:t>
            </a:r>
            <a:r>
              <a:rPr lang="en-US" sz="1200" dirty="0" err="1" smtClean="0"/>
              <a:t>già</a:t>
            </a:r>
            <a:r>
              <a:rPr lang="en-US" sz="1200" dirty="0" smtClean="0"/>
              <a:t> </a:t>
            </a:r>
            <a:r>
              <a:rPr lang="en-US" sz="1200" dirty="0" err="1" smtClean="0"/>
              <a:t>pregressa</a:t>
            </a:r>
            <a:r>
              <a:rPr lang="en-US" sz="1200" dirty="0" smtClean="0"/>
              <a:t> </a:t>
            </a:r>
            <a:r>
              <a:rPr lang="en-US" sz="1200" dirty="0" err="1" smtClean="0"/>
              <a:t>conoscenza</a:t>
            </a:r>
            <a:r>
              <a:rPr lang="en-US" sz="1200" dirty="0" smtClean="0"/>
              <a:t> di </a:t>
            </a:r>
            <a:r>
              <a:rPr lang="en-US" sz="1200" dirty="0" err="1" smtClean="0"/>
              <a:t>utilizzo</a:t>
            </a:r>
            <a:r>
              <a:rPr lang="en-US" sz="1200" dirty="0" smtClean="0"/>
              <a:t> di base del computer, e con </a:t>
            </a:r>
            <a:r>
              <a:rPr lang="en-US" sz="1200" dirty="0" err="1" smtClean="0"/>
              <a:t>l’interesse</a:t>
            </a:r>
            <a:r>
              <a:rPr lang="en-US" sz="1200" dirty="0" smtClean="0"/>
              <a:t> </a:t>
            </a:r>
            <a:r>
              <a:rPr lang="en-US" sz="1200" dirty="0" err="1" smtClean="0"/>
              <a:t>nel</a:t>
            </a:r>
            <a:r>
              <a:rPr lang="en-US" sz="1200" dirty="0" smtClean="0"/>
              <a:t> </a:t>
            </a:r>
            <a:r>
              <a:rPr lang="en-US" sz="1200" dirty="0" err="1" smtClean="0"/>
              <a:t>mondo</a:t>
            </a:r>
            <a:r>
              <a:rPr lang="en-US" sz="1200" dirty="0" smtClean="0"/>
              <a:t> </a:t>
            </a:r>
            <a:r>
              <a:rPr lang="en-US" sz="1200" dirty="0" err="1" smtClean="0"/>
              <a:t>della</a:t>
            </a:r>
            <a:r>
              <a:rPr lang="en-US" sz="1200" dirty="0" smtClean="0"/>
              <a:t> </a:t>
            </a:r>
            <a:r>
              <a:rPr lang="en-US" sz="1200" dirty="0" err="1" smtClean="0"/>
              <a:t>grafica</a:t>
            </a:r>
            <a:r>
              <a:rPr lang="en-US" sz="1200" dirty="0"/>
              <a:t> </a:t>
            </a:r>
            <a:r>
              <a:rPr lang="en-US" sz="1200" dirty="0" err="1" smtClean="0"/>
              <a:t>digitale</a:t>
            </a:r>
            <a:r>
              <a:rPr lang="en-US" sz="1200" dirty="0" smtClean="0"/>
              <a:t>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62388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17756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14776" y="3623886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20237" y="4173778"/>
            <a:ext cx="623942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definirsi - Orario serale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942741" y="466513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25696" y="4665138"/>
            <a:ext cx="622840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14776" y="1408538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come </a:t>
            </a:r>
            <a:r>
              <a:rPr lang="en-US" sz="1200" dirty="0" err="1"/>
              <a:t>u</a:t>
            </a:r>
            <a:r>
              <a:rPr lang="en-US" sz="1200" dirty="0" err="1" smtClean="0"/>
              <a:t>tilizzare</a:t>
            </a:r>
            <a:r>
              <a:rPr lang="en-US" sz="1200" dirty="0" smtClean="0"/>
              <a:t> </a:t>
            </a:r>
            <a:r>
              <a:rPr lang="en-US" sz="1200" dirty="0" err="1"/>
              <a:t>gli</a:t>
            </a:r>
            <a:r>
              <a:rPr lang="en-US" sz="1200" dirty="0"/>
              <a:t> </a:t>
            </a:r>
            <a:r>
              <a:rPr lang="en-US" sz="1200" dirty="0" err="1"/>
              <a:t>strumenti</a:t>
            </a:r>
            <a:r>
              <a:rPr lang="en-US" sz="1200" dirty="0"/>
              <a:t> </a:t>
            </a:r>
            <a:r>
              <a:rPr lang="en-US" sz="1200" dirty="0" err="1"/>
              <a:t>forniti</a:t>
            </a:r>
            <a:r>
              <a:rPr lang="en-US" sz="1200" dirty="0"/>
              <a:t> e le procedure </a:t>
            </a:r>
            <a:r>
              <a:rPr lang="en-US" sz="1200" dirty="0" err="1"/>
              <a:t>corrette</a:t>
            </a:r>
            <a:r>
              <a:rPr lang="en-US" sz="1200" dirty="0"/>
              <a:t> per </a:t>
            </a:r>
            <a:r>
              <a:rPr lang="en-US" sz="1200" dirty="0" err="1"/>
              <a:t>l'ottimizzazione</a:t>
            </a:r>
            <a:r>
              <a:rPr lang="en-US" sz="1200" dirty="0"/>
              <a:t> </a:t>
            </a:r>
            <a:r>
              <a:rPr lang="en-US" sz="1200" dirty="0" err="1"/>
              <a:t>delle</a:t>
            </a:r>
            <a:r>
              <a:rPr lang="en-US" sz="1200" dirty="0"/>
              <a:t> </a:t>
            </a:r>
            <a:r>
              <a:rPr lang="en-US" sz="1200" dirty="0" err="1"/>
              <a:t>immagini</a:t>
            </a:r>
            <a:r>
              <a:rPr lang="en-US" sz="1200" dirty="0"/>
              <a:t> </a:t>
            </a:r>
            <a:r>
              <a:rPr lang="en-US" sz="1200" dirty="0" err="1" smtClean="0"/>
              <a:t>digitali</a:t>
            </a:r>
            <a:r>
              <a:rPr lang="it-IT" sz="1200" dirty="0"/>
              <a:t> </a:t>
            </a:r>
            <a:r>
              <a:rPr lang="en-US" sz="1200" dirty="0" smtClean="0"/>
              <a:t>in Adobe </a:t>
            </a:r>
            <a:r>
              <a:rPr lang="en-US" sz="1200" dirty="0"/>
              <a:t>Photoshop e </a:t>
            </a:r>
            <a:r>
              <a:rPr lang="en-US" sz="1200" dirty="0" err="1" smtClean="0"/>
              <a:t>nella</a:t>
            </a:r>
            <a:r>
              <a:rPr lang="en-US" sz="1200" dirty="0" smtClean="0"/>
              <a:t> </a:t>
            </a:r>
            <a:r>
              <a:rPr lang="en-US" sz="1200" dirty="0" err="1"/>
              <a:t>sua</a:t>
            </a:r>
            <a:r>
              <a:rPr lang="en-US" sz="1200" dirty="0"/>
              <a:t> </a:t>
            </a:r>
            <a:r>
              <a:rPr lang="en-US" sz="1200" dirty="0" err="1"/>
              <a:t>interfaccia</a:t>
            </a:r>
            <a:r>
              <a:rPr lang="en-US" sz="1200" dirty="0"/>
              <a:t>: </a:t>
            </a:r>
            <a:r>
              <a:rPr lang="en-US" sz="1200" dirty="0" err="1"/>
              <a:t>pannelli</a:t>
            </a:r>
            <a:r>
              <a:rPr lang="en-US" sz="1200" dirty="0"/>
              <a:t>, </a:t>
            </a:r>
            <a:r>
              <a:rPr lang="en-US" sz="1200" dirty="0" err="1"/>
              <a:t>finestre</a:t>
            </a:r>
            <a:r>
              <a:rPr lang="en-US" sz="1200" dirty="0"/>
              <a:t>, </a:t>
            </a:r>
            <a:r>
              <a:rPr lang="en-US" sz="1200" dirty="0" err="1"/>
              <a:t>comandi</a:t>
            </a:r>
            <a:r>
              <a:rPr lang="en-US" sz="1200" dirty="0"/>
              <a:t>, menu, </a:t>
            </a:r>
            <a:r>
              <a:rPr lang="en-US" sz="1200" dirty="0" err="1"/>
              <a:t>strumenti</a:t>
            </a:r>
            <a:r>
              <a:rPr lang="en-US" sz="1200" dirty="0" smtClean="0"/>
              <a:t>. </a:t>
            </a:r>
            <a:r>
              <a:rPr lang="en-US" sz="1200" dirty="0" err="1" smtClean="0"/>
              <a:t>Impareranno</a:t>
            </a:r>
            <a:r>
              <a:rPr lang="en-US" sz="1200" dirty="0" smtClean="0"/>
              <a:t> ad </a:t>
            </a:r>
            <a:r>
              <a:rPr lang="en-US" sz="1200" dirty="0" err="1" smtClean="0"/>
              <a:t>utilizzare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 </a:t>
            </a:r>
            <a:r>
              <a:rPr lang="en-US" sz="1200" dirty="0" err="1" smtClean="0"/>
              <a:t>diversi</a:t>
            </a:r>
            <a:r>
              <a:rPr lang="en-US" sz="1200" dirty="0" smtClean="0"/>
              <a:t> tipi </a:t>
            </a:r>
            <a:r>
              <a:rPr lang="en-US" sz="1200" dirty="0"/>
              <a:t>di </a:t>
            </a:r>
            <a:r>
              <a:rPr lang="en-US" sz="1200" dirty="0" err="1"/>
              <a:t>immagini</a:t>
            </a:r>
            <a:r>
              <a:rPr lang="en-US" sz="1200" dirty="0"/>
              <a:t> </a:t>
            </a:r>
            <a:r>
              <a:rPr lang="en-US" sz="1200" dirty="0" err="1"/>
              <a:t>digitali</a:t>
            </a:r>
            <a:r>
              <a:rPr lang="en-US" sz="1200" dirty="0" smtClean="0"/>
              <a:t>,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metodi</a:t>
            </a:r>
            <a:r>
              <a:rPr lang="en-US" sz="1200" dirty="0"/>
              <a:t>,</a:t>
            </a:r>
            <a:r>
              <a:rPr lang="en-US" sz="1200" dirty="0" smtClean="0"/>
              <a:t> </a:t>
            </a:r>
            <a:r>
              <a:rPr lang="en-US" sz="1200" dirty="0" err="1" smtClean="0"/>
              <a:t>gli</a:t>
            </a:r>
            <a:r>
              <a:rPr lang="en-US" sz="1200" dirty="0" smtClean="0"/>
              <a:t> </a:t>
            </a:r>
            <a:r>
              <a:rPr lang="en-US" sz="1200" dirty="0" err="1"/>
              <a:t>spazi</a:t>
            </a:r>
            <a:r>
              <a:rPr lang="en-US" sz="1200" dirty="0"/>
              <a:t> </a:t>
            </a:r>
            <a:r>
              <a:rPr lang="en-US" sz="1200" dirty="0" err="1" smtClean="0"/>
              <a:t>colore</a:t>
            </a:r>
            <a:r>
              <a:rPr lang="en-US" sz="1200" dirty="0" smtClean="0"/>
              <a:t>, </a:t>
            </a:r>
            <a:r>
              <a:rPr lang="en-US" sz="1200" dirty="0" err="1" smtClean="0"/>
              <a:t>gli</a:t>
            </a:r>
            <a:r>
              <a:rPr lang="en-US" sz="1200" dirty="0" smtClean="0"/>
              <a:t> </a:t>
            </a:r>
            <a:r>
              <a:rPr lang="en-US" sz="1200" dirty="0" err="1" smtClean="0"/>
              <a:t>strumenti</a:t>
            </a:r>
            <a:r>
              <a:rPr lang="en-US" sz="1200" dirty="0" smtClean="0"/>
              <a:t> </a:t>
            </a:r>
            <a:r>
              <a:rPr lang="en-US" sz="1200" dirty="0"/>
              <a:t>base di </a:t>
            </a:r>
            <a:r>
              <a:rPr lang="en-US" sz="1200" dirty="0" err="1"/>
              <a:t>selezione</a:t>
            </a:r>
            <a:r>
              <a:rPr lang="en-US" sz="1200" dirty="0"/>
              <a:t>, </a:t>
            </a:r>
            <a:r>
              <a:rPr lang="en-US" sz="1200" dirty="0" err="1"/>
              <a:t>disegno</a:t>
            </a:r>
            <a:r>
              <a:rPr lang="en-US" sz="1200" dirty="0"/>
              <a:t>, </a:t>
            </a:r>
            <a:r>
              <a:rPr lang="en-US" sz="1200" dirty="0" err="1"/>
              <a:t>ritocco</a:t>
            </a:r>
            <a:r>
              <a:rPr lang="en-US" sz="1200" dirty="0"/>
              <a:t> e </a:t>
            </a:r>
            <a:r>
              <a:rPr lang="en-US" sz="1200" dirty="0" err="1" smtClean="0"/>
              <a:t>trasformazione</a:t>
            </a:r>
            <a:r>
              <a:rPr lang="en-US" sz="1200" dirty="0" smtClean="0"/>
              <a:t>,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pennelli</a:t>
            </a:r>
            <a:r>
              <a:rPr lang="en-US" sz="1200" dirty="0"/>
              <a:t> </a:t>
            </a:r>
            <a:r>
              <a:rPr lang="en-US" sz="1200" dirty="0" smtClean="0"/>
              <a:t>e </a:t>
            </a:r>
            <a:r>
              <a:rPr lang="it-IT" sz="1200" dirty="0"/>
              <a:t>l</a:t>
            </a:r>
            <a:r>
              <a:rPr lang="en-US" sz="1200" dirty="0" smtClean="0"/>
              <a:t>e </a:t>
            </a:r>
            <a:r>
              <a:rPr lang="en-US" sz="1200" dirty="0" err="1"/>
              <a:t>regolazioni</a:t>
            </a:r>
            <a:r>
              <a:rPr lang="en-US" sz="1200" dirty="0"/>
              <a:t> di base per </a:t>
            </a:r>
            <a:r>
              <a:rPr lang="en-US" sz="1200" dirty="0" err="1"/>
              <a:t>l'ottimizzazione</a:t>
            </a:r>
            <a:r>
              <a:rPr lang="en-US" sz="1200" dirty="0"/>
              <a:t> </a:t>
            </a:r>
            <a:r>
              <a:rPr lang="en-US" sz="1200" dirty="0" err="1"/>
              <a:t>cromatica</a:t>
            </a:r>
            <a:r>
              <a:rPr lang="en-US" sz="1200" dirty="0" smtClean="0"/>
              <a:t>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5294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I</a:t>
            </a:r>
            <a:r>
              <a:rPr lang="it-IT" b="1" dirty="0" smtClean="0"/>
              <a:t> – Smartphone al lavoro 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051768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78031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20237" y="773666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Il </a:t>
            </a:r>
            <a:r>
              <a:rPr lang="en-US" sz="1200" dirty="0" err="1"/>
              <a:t>corso</a:t>
            </a:r>
            <a:r>
              <a:rPr lang="en-US" sz="1200" dirty="0"/>
              <a:t> </a:t>
            </a:r>
            <a:r>
              <a:rPr lang="en-US" sz="1200" dirty="0" err="1"/>
              <a:t>consentirà</a:t>
            </a:r>
            <a:r>
              <a:rPr lang="en-US" sz="1200" dirty="0"/>
              <a:t> </a:t>
            </a:r>
            <a:r>
              <a:rPr lang="en-US" sz="1200" dirty="0" err="1"/>
              <a:t>ai</a:t>
            </a:r>
            <a:r>
              <a:rPr lang="en-US" sz="1200" dirty="0"/>
              <a:t> </a:t>
            </a:r>
            <a:r>
              <a:rPr lang="en-US" sz="1200" dirty="0" err="1"/>
              <a:t>partecipanti</a:t>
            </a:r>
            <a:r>
              <a:rPr lang="en-US" sz="1200" dirty="0"/>
              <a:t>, </a:t>
            </a:r>
            <a:r>
              <a:rPr lang="en-US" sz="1200" dirty="0" err="1"/>
              <a:t>che</a:t>
            </a:r>
            <a:r>
              <a:rPr lang="en-US" sz="1200" dirty="0"/>
              <a:t> </a:t>
            </a:r>
            <a:r>
              <a:rPr lang="en-US" sz="1200" dirty="0" err="1"/>
              <a:t>oggi</a:t>
            </a:r>
            <a:r>
              <a:rPr lang="en-US" sz="1200" dirty="0"/>
              <a:t> </a:t>
            </a:r>
            <a:r>
              <a:rPr lang="en-US" sz="1200" dirty="0" err="1"/>
              <a:t>vivono</a:t>
            </a:r>
            <a:r>
              <a:rPr lang="en-US" sz="1200" dirty="0"/>
              <a:t> in un </a:t>
            </a:r>
            <a:r>
              <a:rPr lang="en-US" sz="1200" dirty="0" err="1"/>
              <a:t>mondo</a:t>
            </a:r>
            <a:r>
              <a:rPr lang="en-US" sz="1200" dirty="0"/>
              <a:t> in cui la </a:t>
            </a:r>
            <a:r>
              <a:rPr lang="en-US" sz="1200" dirty="0" err="1"/>
              <a:t>comunicazione</a:t>
            </a:r>
            <a:r>
              <a:rPr lang="en-US" sz="1200" dirty="0"/>
              <a:t> mobile è in continua </a:t>
            </a:r>
            <a:r>
              <a:rPr lang="en-US" sz="1200" dirty="0" err="1"/>
              <a:t>evoluzione</a:t>
            </a:r>
            <a:r>
              <a:rPr lang="en-US" sz="1200" dirty="0"/>
              <a:t>, ad </a:t>
            </a:r>
            <a:r>
              <a:rPr lang="en-US" sz="1200" dirty="0" err="1"/>
              <a:t>utilizzare</a:t>
            </a:r>
            <a:r>
              <a:rPr lang="en-US" sz="1200" dirty="0"/>
              <a:t> e </a:t>
            </a:r>
            <a:r>
              <a:rPr lang="en-US" sz="1200" dirty="0" err="1"/>
              <a:t>sfruttare</a:t>
            </a:r>
            <a:r>
              <a:rPr lang="en-US" sz="1200" dirty="0"/>
              <a:t> al </a:t>
            </a:r>
            <a:r>
              <a:rPr lang="en-US" sz="1200" dirty="0" err="1"/>
              <a:t>massimo</a:t>
            </a:r>
            <a:r>
              <a:rPr lang="en-US" sz="1200" dirty="0"/>
              <a:t> le </a:t>
            </a:r>
            <a:r>
              <a:rPr lang="en-US" sz="1200" dirty="0" err="1"/>
              <a:t>potenzialità</a:t>
            </a:r>
            <a:r>
              <a:rPr lang="en-US" sz="1200" dirty="0"/>
              <a:t> </a:t>
            </a:r>
            <a:r>
              <a:rPr lang="en-US" sz="1200" dirty="0" err="1"/>
              <a:t>dello</a:t>
            </a:r>
            <a:r>
              <a:rPr lang="en-US" sz="1200" dirty="0"/>
              <a:t> smartphone e </a:t>
            </a:r>
            <a:r>
              <a:rPr lang="en-US" sz="1200" dirty="0" err="1"/>
              <a:t>delle</a:t>
            </a:r>
            <a:r>
              <a:rPr lang="en-US" sz="1200" dirty="0"/>
              <a:t> sue </a:t>
            </a:r>
            <a:r>
              <a:rPr lang="en-US" sz="1200" dirty="0" err="1"/>
              <a:t>specifiche</a:t>
            </a:r>
            <a:r>
              <a:rPr lang="en-US" sz="1200" dirty="0"/>
              <a:t> app, </a:t>
            </a:r>
            <a:r>
              <a:rPr lang="en-US" sz="1200" dirty="0" err="1"/>
              <a:t>conoscendone</a:t>
            </a:r>
            <a:r>
              <a:rPr lang="en-US" sz="1200" dirty="0"/>
              <a:t> </a:t>
            </a:r>
            <a:r>
              <a:rPr lang="en-US" sz="1200" dirty="0" err="1"/>
              <a:t>anche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relativi</a:t>
            </a:r>
            <a:r>
              <a:rPr lang="en-US" sz="1200" dirty="0"/>
              <a:t> </a:t>
            </a:r>
            <a:r>
              <a:rPr lang="en-US" sz="1200" dirty="0" err="1"/>
              <a:t>rischi</a:t>
            </a:r>
            <a:r>
              <a:rPr lang="en-US" sz="1200" dirty="0"/>
              <a:t> e </a:t>
            </a:r>
            <a:r>
              <a:rPr lang="en-US" sz="1200" dirty="0" err="1" smtClean="0"/>
              <a:t>limitazioni</a:t>
            </a:r>
            <a:r>
              <a:rPr lang="en-US" sz="1200" dirty="0" smtClean="0"/>
              <a:t>.</a:t>
            </a:r>
            <a:r>
              <a:rPr lang="it-IT" sz="1200" dirty="0"/>
              <a:t> </a:t>
            </a:r>
            <a:r>
              <a:rPr lang="en-US" sz="1200" dirty="0" err="1" smtClean="0"/>
              <a:t>Saranno</a:t>
            </a:r>
            <a:r>
              <a:rPr lang="en-US" sz="1200" dirty="0" smtClean="0"/>
              <a:t> </a:t>
            </a:r>
            <a:r>
              <a:rPr lang="en-US" sz="1200" dirty="0" err="1"/>
              <a:t>dettagliati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pro e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contro</a:t>
            </a:r>
            <a:r>
              <a:rPr lang="en-US" sz="1200" dirty="0"/>
              <a:t> </a:t>
            </a:r>
            <a:r>
              <a:rPr lang="en-US" sz="1200" dirty="0" err="1"/>
              <a:t>dell'utilizzo</a:t>
            </a:r>
            <a:r>
              <a:rPr lang="en-US" sz="1200" dirty="0"/>
              <a:t> </a:t>
            </a:r>
            <a:r>
              <a:rPr lang="en-US" sz="1200" dirty="0" err="1"/>
              <a:t>dello</a:t>
            </a:r>
            <a:r>
              <a:rPr lang="en-US" sz="1200" dirty="0"/>
              <a:t> Smartphone e </a:t>
            </a:r>
            <a:r>
              <a:rPr lang="en-US" sz="1200" dirty="0" err="1"/>
              <a:t>delle</a:t>
            </a:r>
            <a:r>
              <a:rPr lang="en-US" sz="1200" dirty="0"/>
              <a:t> </a:t>
            </a:r>
            <a:r>
              <a:rPr lang="en-US" sz="1200" dirty="0" err="1"/>
              <a:t>possibili</a:t>
            </a:r>
            <a:r>
              <a:rPr lang="en-US" sz="1200" dirty="0"/>
              <a:t> </a:t>
            </a:r>
            <a:r>
              <a:rPr lang="en-US" sz="1200" dirty="0" err="1"/>
              <a:t>strategie</a:t>
            </a:r>
            <a:r>
              <a:rPr lang="en-US" sz="1200" dirty="0"/>
              <a:t> e </a:t>
            </a:r>
            <a:r>
              <a:rPr lang="en-US" sz="1200" dirty="0" err="1"/>
              <a:t>attenzioni</a:t>
            </a:r>
            <a:r>
              <a:rPr lang="en-US" sz="1200" dirty="0"/>
              <a:t> da </a:t>
            </a:r>
            <a:r>
              <a:rPr lang="en-US" sz="1200" dirty="0" err="1"/>
              <a:t>avere</a:t>
            </a:r>
            <a:r>
              <a:rPr lang="en-US" sz="1200" dirty="0"/>
              <a:t> per non </a:t>
            </a:r>
            <a:r>
              <a:rPr lang="en-US" sz="1200" dirty="0" err="1"/>
              <a:t>diventare</a:t>
            </a:r>
            <a:r>
              <a:rPr lang="en-US" sz="1200" dirty="0"/>
              <a:t> </a:t>
            </a:r>
            <a:r>
              <a:rPr lang="en-US" sz="1200" dirty="0" smtClean="0"/>
              <a:t>smartphone-</a:t>
            </a:r>
            <a:r>
              <a:rPr lang="en-US" sz="1200" dirty="0" err="1" smtClean="0"/>
              <a:t>dipendenti</a:t>
            </a:r>
            <a:r>
              <a:rPr lang="en-US" sz="1200" dirty="0"/>
              <a:t>. 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03756" y="2771338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interessati</a:t>
            </a:r>
            <a:r>
              <a:rPr lang="en-US" sz="1200" dirty="0" smtClean="0"/>
              <a:t> </a:t>
            </a:r>
            <a:r>
              <a:rPr lang="en-US" sz="1200" dirty="0" err="1" smtClean="0"/>
              <a:t>all’apprendimento</a:t>
            </a:r>
            <a:r>
              <a:rPr lang="en-US" sz="1200" dirty="0" smtClean="0"/>
              <a:t> di </a:t>
            </a:r>
            <a:r>
              <a:rPr lang="en-US" sz="1200" dirty="0" err="1" smtClean="0"/>
              <a:t>metodi</a:t>
            </a:r>
            <a:r>
              <a:rPr lang="en-US" sz="1200" dirty="0" smtClean="0"/>
              <a:t> per </a:t>
            </a:r>
            <a:r>
              <a:rPr lang="en-US" sz="1200" dirty="0" err="1" smtClean="0"/>
              <a:t>poter</a:t>
            </a:r>
            <a:r>
              <a:rPr lang="en-US" sz="1200" dirty="0" smtClean="0"/>
              <a:t> </a:t>
            </a:r>
            <a:r>
              <a:rPr lang="en-US" sz="1200" dirty="0" err="1" smtClean="0"/>
              <a:t>utilizzare</a:t>
            </a:r>
            <a:r>
              <a:rPr lang="en-US" sz="1200" dirty="0" smtClean="0"/>
              <a:t> Il </a:t>
            </a:r>
            <a:r>
              <a:rPr lang="en-US" sz="1200" dirty="0" err="1" smtClean="0"/>
              <a:t>proprio</a:t>
            </a:r>
            <a:r>
              <a:rPr lang="en-US" sz="1200" dirty="0" smtClean="0"/>
              <a:t> smartphone </a:t>
            </a:r>
            <a:r>
              <a:rPr lang="en-US" sz="1200" dirty="0" err="1" smtClean="0"/>
              <a:t>efficientemente</a:t>
            </a:r>
            <a:r>
              <a:rPr lang="en-US" sz="1200" dirty="0"/>
              <a:t> </a:t>
            </a:r>
            <a:r>
              <a:rPr lang="en-US" sz="1200" dirty="0" smtClean="0"/>
              <a:t>e </a:t>
            </a:r>
            <a:r>
              <a:rPr lang="en-US" sz="1200" dirty="0" err="1" smtClean="0"/>
              <a:t>consapevolmente</a:t>
            </a:r>
            <a:r>
              <a:rPr lang="en-US" sz="1200" dirty="0" smtClean="0"/>
              <a:t>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87846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35962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498296" y="3883080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498296" y="4373480"/>
            <a:ext cx="622840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Edizione</a:t>
            </a:r>
            <a:r>
              <a:rPr lang="en-US" sz="1200" dirty="0" smtClean="0"/>
              <a:t> 1: </a:t>
            </a:r>
            <a:r>
              <a:rPr lang="it-IT" sz="1200" dirty="0" smtClean="0"/>
              <a:t>4-11-18/2/2020</a:t>
            </a:r>
            <a:endParaRPr lang="it-IT" sz="1200" dirty="0"/>
          </a:p>
          <a:p>
            <a:r>
              <a:rPr lang="en-US" sz="1200" dirty="0" err="1"/>
              <a:t>Edizione</a:t>
            </a:r>
            <a:r>
              <a:rPr lang="en-US" sz="1200" dirty="0"/>
              <a:t> </a:t>
            </a:r>
            <a:r>
              <a:rPr lang="en-US" sz="1200" dirty="0" smtClean="0"/>
              <a:t>2:</a:t>
            </a:r>
            <a:r>
              <a:rPr lang="it-IT" sz="1200" dirty="0" smtClean="0"/>
              <a:t> </a:t>
            </a:r>
            <a:r>
              <a:rPr lang="it-IT" sz="1200" dirty="0"/>
              <a:t>25/2 e </a:t>
            </a:r>
            <a:r>
              <a:rPr lang="it-IT" sz="1200" dirty="0" smtClean="0"/>
              <a:t>3-10/3/2020</a:t>
            </a:r>
          </a:p>
          <a:p>
            <a:r>
              <a:rPr lang="en-US" sz="1200" dirty="0" err="1" smtClean="0"/>
              <a:t>Edizione</a:t>
            </a:r>
            <a:r>
              <a:rPr lang="en-US" sz="1200" dirty="0" smtClean="0"/>
              <a:t> 3: date da </a:t>
            </a:r>
            <a:r>
              <a:rPr lang="en-US" sz="1200" dirty="0" err="1" smtClean="0"/>
              <a:t>definirsi</a:t>
            </a:r>
            <a:endParaRPr lang="it-IT" sz="1200" dirty="0" smtClean="0"/>
          </a:p>
          <a:p>
            <a:endParaRPr lang="en-US" sz="1200" dirty="0"/>
          </a:p>
          <a:p>
            <a:r>
              <a:rPr lang="it-IT" sz="1200" dirty="0" smtClean="0"/>
              <a:t>Le prime due lezioni di ogni edizione verranno realizzate con </a:t>
            </a:r>
            <a:r>
              <a:rPr lang="it-IT" sz="1200" dirty="0"/>
              <a:t>orario 20.00 – </a:t>
            </a:r>
            <a:r>
              <a:rPr lang="it-IT" sz="1200" dirty="0" smtClean="0"/>
              <a:t>23.00; l’ultima lezione invece avrà orario dalle 20.00 alle </a:t>
            </a:r>
            <a:r>
              <a:rPr lang="it-IT" sz="1200" dirty="0"/>
              <a:t>22.00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08775" y="57546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498296" y="5754629"/>
            <a:ext cx="622840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Dr. Alessandro </a:t>
            </a:r>
            <a:r>
              <a:rPr lang="it-IT" sz="1200" dirty="0"/>
              <a:t>S</a:t>
            </a:r>
            <a:r>
              <a:rPr lang="it-IT" sz="1200" dirty="0" smtClean="0"/>
              <a:t>accaro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39730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98295" y="3408440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3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14776" y="1957168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ed </a:t>
            </a:r>
            <a:r>
              <a:rPr lang="en-US" sz="1200" dirty="0" err="1" smtClean="0"/>
              <a:t>individuare</a:t>
            </a:r>
            <a:r>
              <a:rPr lang="en-US" sz="1200" dirty="0" smtClean="0"/>
              <a:t> </a:t>
            </a:r>
            <a:r>
              <a:rPr lang="en-US" sz="1200" dirty="0"/>
              <a:t>le app </a:t>
            </a:r>
            <a:r>
              <a:rPr lang="en-US" sz="1200" dirty="0" err="1"/>
              <a:t>più</a:t>
            </a:r>
            <a:r>
              <a:rPr lang="en-US" sz="1200" dirty="0"/>
              <a:t> </a:t>
            </a:r>
            <a:r>
              <a:rPr lang="en-US" sz="1200" dirty="0" err="1"/>
              <a:t>efficaci</a:t>
            </a:r>
            <a:r>
              <a:rPr lang="en-US" sz="1200" dirty="0"/>
              <a:t> e </a:t>
            </a:r>
            <a:r>
              <a:rPr lang="en-US" sz="1200" dirty="0" err="1"/>
              <a:t>funzionali</a:t>
            </a:r>
            <a:r>
              <a:rPr lang="en-US" sz="1200" dirty="0"/>
              <a:t> al </a:t>
            </a:r>
            <a:r>
              <a:rPr lang="en-US" sz="1200" dirty="0" err="1"/>
              <a:t>proprio</a:t>
            </a:r>
            <a:r>
              <a:rPr lang="en-US" sz="1200" dirty="0"/>
              <a:t> </a:t>
            </a:r>
            <a:r>
              <a:rPr lang="en-US" sz="1200" dirty="0" err="1" smtClean="0"/>
              <a:t>lavoro</a:t>
            </a:r>
            <a:r>
              <a:rPr lang="en-US" sz="1200" dirty="0" smtClean="0"/>
              <a:t>. </a:t>
            </a:r>
            <a:r>
              <a:rPr lang="en-US" sz="1200" dirty="0" err="1" smtClean="0"/>
              <a:t>Impareranno</a:t>
            </a:r>
            <a:r>
              <a:rPr lang="en-US" sz="1200" dirty="0" smtClean="0"/>
              <a:t> ad </a:t>
            </a:r>
            <a:r>
              <a:rPr lang="en-US" sz="1200" dirty="0" err="1" smtClean="0"/>
              <a:t>utilizzare</a:t>
            </a:r>
            <a:r>
              <a:rPr lang="en-US" sz="1200" dirty="0" smtClean="0"/>
              <a:t> </a:t>
            </a:r>
            <a:r>
              <a:rPr lang="en-US" sz="1200" dirty="0" err="1" smtClean="0"/>
              <a:t>gli</a:t>
            </a:r>
            <a:r>
              <a:rPr lang="en-US" sz="1200" dirty="0" smtClean="0"/>
              <a:t> </a:t>
            </a:r>
            <a:r>
              <a:rPr lang="en-US" sz="1200" dirty="0" err="1" smtClean="0"/>
              <a:t>strumenti</a:t>
            </a:r>
            <a:r>
              <a:rPr lang="en-US" sz="1200" dirty="0" smtClean="0"/>
              <a:t> </a:t>
            </a:r>
            <a:r>
              <a:rPr lang="en-US" sz="1200" dirty="0" err="1"/>
              <a:t>della</a:t>
            </a:r>
            <a:r>
              <a:rPr lang="en-US" sz="1200" dirty="0"/>
              <a:t> </a:t>
            </a:r>
            <a:r>
              <a:rPr lang="en-US" sz="1200" dirty="0" err="1"/>
              <a:t>comunicazione</a:t>
            </a:r>
            <a:r>
              <a:rPr lang="en-US" sz="1200" dirty="0"/>
              <a:t> mobile, </a:t>
            </a:r>
            <a:r>
              <a:rPr lang="en-US" sz="1200" dirty="0" err="1"/>
              <a:t>nello</a:t>
            </a:r>
            <a:r>
              <a:rPr lang="en-US" sz="1200" dirty="0"/>
              <a:t> </a:t>
            </a:r>
            <a:r>
              <a:rPr lang="en-US" sz="1200" dirty="0" err="1"/>
              <a:t>specifico</a:t>
            </a:r>
            <a:r>
              <a:rPr lang="en-US" sz="1200" dirty="0"/>
              <a:t> </a:t>
            </a:r>
            <a:r>
              <a:rPr lang="en-US" sz="1200" dirty="0" err="1"/>
              <a:t>dello</a:t>
            </a:r>
            <a:r>
              <a:rPr lang="en-US" sz="1200" dirty="0"/>
              <a:t> </a:t>
            </a:r>
            <a:r>
              <a:rPr lang="en-US" sz="1200" dirty="0" smtClean="0"/>
              <a:t>smartphone e le </a:t>
            </a:r>
            <a:r>
              <a:rPr lang="en-US" sz="1200" dirty="0" err="1" smtClean="0"/>
              <a:t>tipologie</a:t>
            </a:r>
            <a:r>
              <a:rPr lang="en-US" sz="1200" dirty="0" smtClean="0"/>
              <a:t> </a:t>
            </a:r>
            <a:r>
              <a:rPr lang="en-US" sz="1200" dirty="0"/>
              <a:t>di </a:t>
            </a:r>
            <a:r>
              <a:rPr lang="en-US" sz="1200" dirty="0" err="1"/>
              <a:t>utilizzo</a:t>
            </a:r>
            <a:r>
              <a:rPr lang="en-US" sz="1200" dirty="0"/>
              <a:t> </a:t>
            </a:r>
            <a:r>
              <a:rPr lang="en-US" sz="1200" dirty="0" err="1"/>
              <a:t>nei</a:t>
            </a:r>
            <a:r>
              <a:rPr lang="en-US" sz="1200" dirty="0"/>
              <a:t> </a:t>
            </a:r>
            <a:r>
              <a:rPr lang="en-US" sz="1200" dirty="0" err="1"/>
              <a:t>diversi</a:t>
            </a:r>
            <a:r>
              <a:rPr lang="en-US" sz="1200" dirty="0"/>
              <a:t> </a:t>
            </a:r>
            <a:r>
              <a:rPr lang="en-US" sz="1200" dirty="0" err="1"/>
              <a:t>contesti</a:t>
            </a:r>
            <a:r>
              <a:rPr lang="en-US" sz="1200" dirty="0"/>
              <a:t> di </a:t>
            </a:r>
            <a:r>
              <a:rPr lang="en-US" sz="1200" dirty="0" err="1" smtClean="0"/>
              <a:t>lavoro</a:t>
            </a:r>
            <a:r>
              <a:rPr lang="en-US" sz="1200" dirty="0" smtClean="0"/>
              <a:t>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605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Just </a:t>
            </a:r>
            <a:r>
              <a:rPr lang="it-IT" b="1" dirty="0"/>
              <a:t>in time - usare bene il tempo di lavoro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626371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78986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64220" y="755072"/>
            <a:ext cx="6206463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Questo percorso formativo si </a:t>
            </a:r>
            <a:r>
              <a:rPr lang="it-IT" sz="1200" dirty="0"/>
              <a:t>pone di far raggiungere ai partecipanti i seguenti </a:t>
            </a:r>
            <a:r>
              <a:rPr lang="it-IT" sz="1200" dirty="0" smtClean="0"/>
              <a:t>obiettivi: accrescere </a:t>
            </a:r>
            <a:r>
              <a:rPr lang="it-IT" sz="1200" dirty="0"/>
              <a:t>la propria efficienza </a:t>
            </a:r>
            <a:r>
              <a:rPr lang="it-IT" sz="1200" dirty="0" smtClean="0"/>
              <a:t>operativa,</a:t>
            </a:r>
            <a:r>
              <a:rPr lang="it-IT" sz="1200" dirty="0"/>
              <a:t> </a:t>
            </a:r>
            <a:r>
              <a:rPr lang="it-IT" sz="1200" dirty="0" smtClean="0"/>
              <a:t>gestire </a:t>
            </a:r>
            <a:r>
              <a:rPr lang="it-IT" sz="1200" dirty="0"/>
              <a:t>interferenze e interruzioni per non penalizzare i propri obiettivi e il proprio </a:t>
            </a:r>
            <a:r>
              <a:rPr lang="it-IT" sz="1200" dirty="0" smtClean="0"/>
              <a:t>ruolo, imparare </a:t>
            </a:r>
            <a:r>
              <a:rPr lang="it-IT" sz="1200" dirty="0"/>
              <a:t>a dire no alle richieste irragionevoli e a patteggiare rinvii per ciò che non </a:t>
            </a:r>
            <a:r>
              <a:rPr lang="it-IT" sz="1200" dirty="0" smtClean="0"/>
              <a:t>è prioritario, utilizzare </a:t>
            </a:r>
            <a:r>
              <a:rPr lang="it-IT" sz="1200" dirty="0"/>
              <a:t>il duplice strumento della delega/controllo per moltiplicare le proprie </a:t>
            </a:r>
            <a:r>
              <a:rPr lang="it-IT" sz="1200" dirty="0" smtClean="0"/>
              <a:t>attività, conoscere </a:t>
            </a:r>
            <a:r>
              <a:rPr lang="it-IT" sz="1200" dirty="0"/>
              <a:t>l’influenza del profilo psicologico (proprio e dei propri colleghi) </a:t>
            </a:r>
            <a:r>
              <a:rPr lang="it-IT" sz="1200" dirty="0" smtClean="0"/>
              <a:t>nella gestione </a:t>
            </a:r>
            <a:r>
              <a:rPr lang="it-IT" sz="1200" dirty="0"/>
              <a:t>del </a:t>
            </a:r>
            <a:r>
              <a:rPr lang="it-IT" sz="1200" dirty="0" smtClean="0"/>
              <a:t>tempo, riflettere </a:t>
            </a:r>
            <a:r>
              <a:rPr lang="it-IT" sz="1200" dirty="0"/>
              <a:t>sulla stretta interconnessione tra tempo e gestione delle </a:t>
            </a:r>
            <a:r>
              <a:rPr lang="it-IT" sz="1200" dirty="0" smtClean="0"/>
              <a:t>relazioni, riflettere </a:t>
            </a:r>
            <a:r>
              <a:rPr lang="it-IT" sz="1200" dirty="0"/>
              <a:t>sull’impatto che le nuove tecnologie e le nuove modalità e strumenti </a:t>
            </a:r>
            <a:r>
              <a:rPr lang="it-IT" sz="1200" dirty="0" smtClean="0"/>
              <a:t>di lavoro </a:t>
            </a:r>
            <a:r>
              <a:rPr lang="it-IT" sz="1200" dirty="0"/>
              <a:t>hanno sulla nostra gestione del tempo: imparare a difendersi dalla tecnologia </a:t>
            </a:r>
            <a:r>
              <a:rPr lang="it-IT" sz="1200" dirty="0" smtClean="0"/>
              <a:t>ed utilizzarla </a:t>
            </a:r>
            <a:r>
              <a:rPr lang="it-IT" sz="1200" dirty="0"/>
              <a:t>a proprio </a:t>
            </a:r>
            <a:r>
              <a:rPr lang="it-IT" sz="1200" dirty="0" smtClean="0"/>
              <a:t>vantaggio.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3199" y="3789869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formativo è rivolto ai lavoratori che cercano un metodo e degli </a:t>
            </a:r>
            <a:r>
              <a:rPr lang="it-IT" sz="1200" dirty="0" smtClean="0"/>
              <a:t>strumenti pratici </a:t>
            </a:r>
            <a:r>
              <a:rPr lang="it-IT" sz="1200" dirty="0"/>
              <a:t>e facilmente applicabili per rendere più efficace e produttivo il proprio tempo.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78700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21999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64220" y="4787006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64220" y="5215142"/>
            <a:ext cx="621748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Edizione 1: 07/03/2020 con orario dalle 9.00 alle 13.00 e dalle 14.00 alle 18.00</a:t>
            </a:r>
          </a:p>
          <a:p>
            <a:r>
              <a:rPr lang="en-US" sz="1200" dirty="0" err="1" smtClean="0"/>
              <a:t>Edizione</a:t>
            </a:r>
            <a:r>
              <a:rPr lang="en-US" sz="1200" dirty="0" smtClean="0"/>
              <a:t> 2: date e </a:t>
            </a:r>
            <a:r>
              <a:rPr lang="en-US" sz="1200" dirty="0" err="1" smtClean="0"/>
              <a:t>orario</a:t>
            </a:r>
            <a:r>
              <a:rPr lang="en-US" sz="1200" dirty="0" smtClean="0"/>
              <a:t> da </a:t>
            </a:r>
            <a:r>
              <a:rPr lang="en-US" sz="1200" dirty="0" err="1" smtClean="0"/>
              <a:t>definirsi</a:t>
            </a:r>
            <a:r>
              <a:rPr lang="en-US" sz="1200" dirty="0" smtClean="0"/>
              <a:t> </a:t>
            </a:r>
            <a:r>
              <a:rPr lang="en-US" sz="1200" dirty="0" err="1" smtClean="0"/>
              <a:t>previo</a:t>
            </a:r>
            <a:r>
              <a:rPr lang="en-US" sz="1200" dirty="0" smtClean="0"/>
              <a:t> </a:t>
            </a:r>
            <a:r>
              <a:rPr lang="en-US" sz="1200" dirty="0" err="1" smtClean="0"/>
              <a:t>il</a:t>
            </a:r>
            <a:r>
              <a:rPr lang="en-US" sz="1200" dirty="0" smtClean="0"/>
              <a:t> </a:t>
            </a:r>
            <a:r>
              <a:rPr lang="it-IT" sz="1200" dirty="0" smtClean="0"/>
              <a:t>raggiungimento </a:t>
            </a:r>
            <a:r>
              <a:rPr lang="it-IT" sz="1200" dirty="0"/>
              <a:t>minimo di adesioni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78414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69729" y="5784143"/>
            <a:ext cx="620646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Talent </a:t>
            </a:r>
            <a:r>
              <a:rPr lang="it-IT" sz="1200" dirty="0" err="1" smtClean="0"/>
              <a:t>Partners</a:t>
            </a:r>
            <a:r>
              <a:rPr lang="it-IT" sz="1200" dirty="0" smtClean="0"/>
              <a:t> srl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36940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47790" y="4369400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2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47790" y="2629372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come svolgere le attività con efficienza e gratificazione attraverso gli strumenti del time management, imparando a creare una to-do-list, a stabilire le priorità, a determinare il tempo necessario per svolgere un’attività, a determinare le scadenze, a gestire le interruzioni, a prevedere possibili imprevisti ed a saper delegare, ottimizzando i momenti di pausa.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73825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Public </a:t>
            </a:r>
            <a:r>
              <a:rPr lang="it-IT" b="1" dirty="0" err="1"/>
              <a:t>speaking</a:t>
            </a:r>
            <a:r>
              <a:rPr lang="it-IT" b="1" dirty="0"/>
              <a:t> col teatro </a:t>
            </a:r>
            <a:r>
              <a:rPr lang="it-IT" b="1" dirty="0" smtClean="0"/>
              <a:t>d'impresa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885944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02255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47892" y="755072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</a:t>
            </a:r>
            <a:r>
              <a:rPr lang="it-IT" sz="1200" dirty="0" smtClean="0"/>
              <a:t>formativo </a:t>
            </a:r>
            <a:r>
              <a:rPr lang="it-IT" sz="1200" dirty="0"/>
              <a:t>consente ai partecipanti di </a:t>
            </a:r>
            <a:r>
              <a:rPr lang="it-IT" sz="1200" dirty="0" smtClean="0"/>
              <a:t>prendere consapevolezza </a:t>
            </a:r>
            <a:r>
              <a:rPr lang="it-IT" sz="1200" dirty="0"/>
              <a:t>del proprio stile relazionale e di acquisire strumenti concreti </a:t>
            </a:r>
            <a:r>
              <a:rPr lang="it-IT" sz="1200" dirty="0" smtClean="0"/>
              <a:t>per valorizzare </a:t>
            </a:r>
            <a:r>
              <a:rPr lang="it-IT" sz="1200" dirty="0"/>
              <a:t>le proprie potenzialità comunicative e relazionali, per comunicare al </a:t>
            </a:r>
            <a:r>
              <a:rPr lang="it-IT" sz="1200" dirty="0" smtClean="0"/>
              <a:t>meglio le </a:t>
            </a:r>
            <a:r>
              <a:rPr lang="it-IT" sz="1200" dirty="0"/>
              <a:t>proprie idee e i propri progetti di fronte a più persone, per gestire riunioni </a:t>
            </a:r>
            <a:r>
              <a:rPr lang="it-IT" sz="1200" dirty="0" smtClean="0"/>
              <a:t>profittevoli e </a:t>
            </a:r>
            <a:r>
              <a:rPr lang="it-IT" sz="1200" dirty="0"/>
              <a:t>per attirare e conservare al meglio l’attenzione dei propri interlocutori in </a:t>
            </a:r>
            <a:r>
              <a:rPr lang="it-IT" sz="1200" dirty="0" smtClean="0"/>
              <a:t>qualsiasi contesto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8712" y="3022556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L’attività formativa è rivolta a </a:t>
            </a:r>
            <a:r>
              <a:rPr lang="it-IT" sz="1200" dirty="0" smtClean="0"/>
              <a:t>tutti i lavoratori </a:t>
            </a:r>
            <a:r>
              <a:rPr lang="it-IT" sz="1200" dirty="0"/>
              <a:t>che intendono prendere consapevolezza </a:t>
            </a:r>
            <a:r>
              <a:rPr lang="it-IT" sz="1200" dirty="0" smtClean="0"/>
              <a:t>del proprio </a:t>
            </a:r>
            <a:r>
              <a:rPr lang="it-IT" sz="1200" dirty="0"/>
              <a:t>stile relazionale e di acquisire strumenti concreti per valorizzare le </a:t>
            </a:r>
            <a:r>
              <a:rPr lang="it-IT" sz="1200" dirty="0" smtClean="0"/>
              <a:t>proprie potenzialità comunicative </a:t>
            </a:r>
            <a:r>
              <a:rPr lang="it-IT" sz="1200" dirty="0"/>
              <a:t>e relazionali.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26682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62884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58713" y="4243756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58713" y="4628841"/>
            <a:ext cx="622830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Edizione 1: 21/02/2020 con orario dalle 14.00 alle 18.00 </a:t>
            </a:r>
          </a:p>
          <a:p>
            <a:r>
              <a:rPr lang="it-IT" sz="1200" dirty="0" smtClean="0"/>
              <a:t>                    e </a:t>
            </a:r>
            <a:r>
              <a:rPr lang="it-IT" sz="1200" dirty="0"/>
              <a:t>22/02/2020 con orario dalle 9.00 alle 13.00 e dalle 14.00 alle </a:t>
            </a:r>
            <a:r>
              <a:rPr lang="it-IT" sz="1200" dirty="0" smtClean="0"/>
              <a:t>18.00</a:t>
            </a:r>
          </a:p>
          <a:p>
            <a:endParaRPr lang="it-IT" sz="1200" dirty="0"/>
          </a:p>
          <a:p>
            <a:r>
              <a:rPr lang="en-US" sz="1200" dirty="0" err="1"/>
              <a:t>Edizione</a:t>
            </a:r>
            <a:r>
              <a:rPr lang="en-US" sz="1200" dirty="0"/>
              <a:t> 2: </a:t>
            </a:r>
            <a:r>
              <a:rPr lang="en-US" sz="1200" dirty="0"/>
              <a:t>date e </a:t>
            </a:r>
            <a:r>
              <a:rPr lang="en-US" sz="1200" dirty="0" err="1"/>
              <a:t>orario</a:t>
            </a:r>
            <a:r>
              <a:rPr lang="en-US" sz="1200" dirty="0"/>
              <a:t> da </a:t>
            </a:r>
            <a:r>
              <a:rPr lang="en-US" sz="1200" dirty="0" err="1"/>
              <a:t>definirsi</a:t>
            </a:r>
            <a:r>
              <a:rPr lang="en-US" sz="1200" dirty="0"/>
              <a:t> </a:t>
            </a:r>
            <a:r>
              <a:rPr lang="en-US" sz="1200" dirty="0" err="1"/>
              <a:t>previo</a:t>
            </a:r>
            <a:r>
              <a:rPr lang="en-US" sz="1200" dirty="0"/>
              <a:t> </a:t>
            </a:r>
            <a:r>
              <a:rPr lang="en-US" sz="1200" dirty="0" err="1"/>
              <a:t>il</a:t>
            </a:r>
            <a:r>
              <a:rPr lang="en-US" sz="1200" dirty="0"/>
              <a:t> </a:t>
            </a:r>
            <a:r>
              <a:rPr lang="it-IT" sz="1200" dirty="0"/>
              <a:t>raggiungimento minimo di </a:t>
            </a:r>
            <a:r>
              <a:rPr lang="it-IT" sz="1200" dirty="0" smtClean="0"/>
              <a:t>adesioni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64696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58713" y="5646960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Professionista/i Talent </a:t>
            </a:r>
            <a:r>
              <a:rPr lang="it-IT" sz="1200" dirty="0" err="1"/>
              <a:t>Partners</a:t>
            </a:r>
            <a:r>
              <a:rPr lang="it-IT" sz="1200" dirty="0"/>
              <a:t> srl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12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81782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8710" y="3817822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2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47890" y="1888814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Attraverso l’intervento, i partecipanti verranno stimolati all’apprendimento per la realizzazione di un discorso efficace, sintetico e coinvolgente, imparando ad avere consapevolezza del LNV, controllando e gestendo efficacemente l’ansia e le proprie emozioni, sviluppando empatia ed ottimizzando l’emissione della voce. Verranno poi guidati all’apprendimento della gestione dello spazio e dell’energia trasmettendo sicurezza e padronanza, costruendo presentazioni efficaci. 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47307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– </a:t>
            </a:r>
            <a:r>
              <a:rPr lang="it-IT" b="1" dirty="0" err="1" smtClean="0"/>
              <a:t>Mindfullness</a:t>
            </a:r>
            <a:r>
              <a:rPr lang="it-IT" b="1" dirty="0" smtClean="0"/>
              <a:t> al lavoro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801003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79057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64220" y="755072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L'intervento </a:t>
            </a:r>
            <a:r>
              <a:rPr lang="en-US" sz="1200" dirty="0" err="1"/>
              <a:t>formativo</a:t>
            </a:r>
            <a:r>
              <a:rPr lang="en-US" sz="1200" dirty="0"/>
              <a:t> </a:t>
            </a:r>
            <a:r>
              <a:rPr lang="en-US" sz="1200" dirty="0" smtClean="0"/>
              <a:t>propone </a:t>
            </a:r>
            <a:r>
              <a:rPr lang="en-US" sz="1200" dirty="0"/>
              <a:t>di far </a:t>
            </a:r>
            <a:r>
              <a:rPr lang="en-US" sz="1200" dirty="0" err="1"/>
              <a:t>acquisire</a:t>
            </a:r>
            <a:r>
              <a:rPr lang="en-US" sz="1200" dirty="0"/>
              <a:t> </a:t>
            </a:r>
            <a:r>
              <a:rPr lang="en-US" sz="1200" dirty="0" err="1"/>
              <a:t>ai</a:t>
            </a:r>
            <a:r>
              <a:rPr lang="en-US" sz="1200" dirty="0"/>
              <a:t> </a:t>
            </a:r>
            <a:r>
              <a:rPr lang="en-US" sz="1200" dirty="0" err="1"/>
              <a:t>partecipanti</a:t>
            </a:r>
            <a:r>
              <a:rPr lang="en-US" sz="1200" dirty="0"/>
              <a:t> la </a:t>
            </a:r>
            <a:r>
              <a:rPr lang="en-US" sz="1200" dirty="0" err="1"/>
              <a:t>padronanza</a:t>
            </a:r>
            <a:r>
              <a:rPr lang="en-US" sz="1200" dirty="0"/>
              <a:t> di </a:t>
            </a:r>
            <a:r>
              <a:rPr lang="en-US" sz="1200" dirty="0" err="1"/>
              <a:t>semplici</a:t>
            </a:r>
            <a:r>
              <a:rPr lang="en-US" sz="1200" dirty="0"/>
              <a:t> </a:t>
            </a:r>
            <a:r>
              <a:rPr lang="en-US" sz="1200" dirty="0" err="1"/>
              <a:t>pratiche</a:t>
            </a:r>
            <a:r>
              <a:rPr lang="en-US" sz="1200" dirty="0"/>
              <a:t> meditative (</a:t>
            </a:r>
            <a:r>
              <a:rPr lang="en-US" sz="1200" dirty="0" err="1"/>
              <a:t>meditazione</a:t>
            </a:r>
            <a:r>
              <a:rPr lang="en-US" sz="1200" dirty="0"/>
              <a:t> </a:t>
            </a:r>
            <a:r>
              <a:rPr lang="en-US" sz="1200" dirty="0" err="1"/>
              <a:t>sul</a:t>
            </a:r>
            <a:r>
              <a:rPr lang="en-US" sz="1200" dirty="0"/>
              <a:t> </a:t>
            </a:r>
            <a:r>
              <a:rPr lang="en-US" sz="1200" dirty="0" err="1"/>
              <a:t>respiro</a:t>
            </a:r>
            <a:r>
              <a:rPr lang="en-US" sz="1200" dirty="0"/>
              <a:t>, </a:t>
            </a:r>
            <a:r>
              <a:rPr lang="en-US" sz="1200" dirty="0" err="1"/>
              <a:t>meditazione</a:t>
            </a:r>
            <a:r>
              <a:rPr lang="en-US" sz="1200" dirty="0"/>
              <a:t> </a:t>
            </a:r>
            <a:r>
              <a:rPr lang="en-US" sz="1200" dirty="0" err="1"/>
              <a:t>sul</a:t>
            </a:r>
            <a:r>
              <a:rPr lang="en-US" sz="1200" dirty="0"/>
              <a:t> </a:t>
            </a:r>
            <a:r>
              <a:rPr lang="en-US" sz="1200" dirty="0" err="1"/>
              <a:t>corpo</a:t>
            </a:r>
            <a:r>
              <a:rPr lang="en-US" sz="1200" dirty="0"/>
              <a:t>, </a:t>
            </a:r>
            <a:r>
              <a:rPr lang="en-US" sz="1200" dirty="0" err="1"/>
              <a:t>meditazione</a:t>
            </a:r>
            <a:r>
              <a:rPr lang="en-US" sz="1200" dirty="0"/>
              <a:t> in </a:t>
            </a:r>
            <a:r>
              <a:rPr lang="en-US" sz="1200" dirty="0" err="1"/>
              <a:t>movimento</a:t>
            </a:r>
            <a:r>
              <a:rPr lang="en-US" sz="1200" dirty="0"/>
              <a:t>) </a:t>
            </a:r>
            <a:r>
              <a:rPr lang="en-US" sz="1200" dirty="0" err="1"/>
              <a:t>che</a:t>
            </a:r>
            <a:r>
              <a:rPr lang="en-US" sz="1200" dirty="0"/>
              <a:t> </a:t>
            </a:r>
            <a:r>
              <a:rPr lang="en-US" sz="1200" dirty="0" err="1"/>
              <a:t>permettono</a:t>
            </a:r>
            <a:r>
              <a:rPr lang="en-US" sz="1200" dirty="0"/>
              <a:t> di </a:t>
            </a:r>
            <a:r>
              <a:rPr lang="en-US" sz="1200" dirty="0" err="1"/>
              <a:t>migliorare</a:t>
            </a:r>
            <a:r>
              <a:rPr lang="en-US" sz="1200" dirty="0"/>
              <a:t> la </a:t>
            </a:r>
            <a:r>
              <a:rPr lang="en-US" sz="1200" dirty="0" err="1"/>
              <a:t>presenza</a:t>
            </a:r>
            <a:r>
              <a:rPr lang="en-US" sz="1200" dirty="0"/>
              <a:t> </a:t>
            </a:r>
            <a:r>
              <a:rPr lang="en-US" sz="1200" dirty="0" err="1"/>
              <a:t>mentale</a:t>
            </a:r>
            <a:r>
              <a:rPr lang="en-US" sz="1200" dirty="0"/>
              <a:t> e la </a:t>
            </a:r>
            <a:r>
              <a:rPr lang="en-US" sz="1200" dirty="0" err="1"/>
              <a:t>capacità</a:t>
            </a:r>
            <a:r>
              <a:rPr lang="en-US" sz="1200" dirty="0"/>
              <a:t> di </a:t>
            </a:r>
            <a:r>
              <a:rPr lang="en-US" sz="1200" dirty="0" err="1"/>
              <a:t>vivere</a:t>
            </a:r>
            <a:r>
              <a:rPr lang="en-US" sz="1200" dirty="0"/>
              <a:t> il </a:t>
            </a:r>
            <a:r>
              <a:rPr lang="en-US" sz="1200" dirty="0" err="1"/>
              <a:t>momento</a:t>
            </a:r>
            <a:r>
              <a:rPr lang="en-US" sz="1200" dirty="0"/>
              <a:t> </a:t>
            </a:r>
            <a:r>
              <a:rPr lang="en-US" sz="1200" dirty="0" err="1"/>
              <a:t>presente</a:t>
            </a:r>
            <a:r>
              <a:rPr lang="en-US" sz="1200" dirty="0"/>
              <a:t> per come ci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presenta</a:t>
            </a:r>
            <a:r>
              <a:rPr lang="en-US" sz="1200" dirty="0"/>
              <a:t>, </a:t>
            </a:r>
            <a:r>
              <a:rPr lang="en-US" sz="1200" dirty="0" err="1"/>
              <a:t>svuotato</a:t>
            </a:r>
            <a:r>
              <a:rPr lang="en-US" sz="1200" dirty="0"/>
              <a:t> </a:t>
            </a:r>
            <a:r>
              <a:rPr lang="en-US" sz="1200" dirty="0" err="1"/>
              <a:t>dalle</a:t>
            </a:r>
            <a:r>
              <a:rPr lang="en-US" sz="1200" dirty="0"/>
              <a:t> </a:t>
            </a:r>
            <a:r>
              <a:rPr lang="en-US" sz="1200" dirty="0" err="1"/>
              <a:t>costanti</a:t>
            </a:r>
            <a:r>
              <a:rPr lang="en-US" sz="1200" dirty="0"/>
              <a:t> </a:t>
            </a:r>
            <a:r>
              <a:rPr lang="en-US" sz="1200" dirty="0" err="1"/>
              <a:t>costruzioni</a:t>
            </a:r>
            <a:r>
              <a:rPr lang="en-US" sz="1200" dirty="0"/>
              <a:t> </a:t>
            </a:r>
            <a:r>
              <a:rPr lang="en-US" sz="1200" dirty="0" err="1"/>
              <a:t>mentali</a:t>
            </a:r>
            <a:r>
              <a:rPr lang="en-US" sz="1200" dirty="0"/>
              <a:t> </a:t>
            </a:r>
            <a:r>
              <a:rPr lang="en-US" sz="1200" dirty="0" err="1"/>
              <a:t>che</a:t>
            </a:r>
            <a:r>
              <a:rPr lang="en-US" sz="1200" dirty="0"/>
              <a:t> </a:t>
            </a:r>
            <a:r>
              <a:rPr lang="en-US" sz="1200" dirty="0" err="1"/>
              <a:t>tendiamo</a:t>
            </a:r>
            <a:r>
              <a:rPr lang="en-US" sz="1200" dirty="0"/>
              <a:t> ad </a:t>
            </a:r>
            <a:r>
              <a:rPr lang="en-US" sz="1200" dirty="0" err="1"/>
              <a:t>attribuirgli</a:t>
            </a:r>
            <a:r>
              <a:rPr lang="en-US" sz="1200" dirty="0"/>
              <a:t>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8708" y="2790576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interessati</a:t>
            </a:r>
            <a:r>
              <a:rPr lang="en-US" sz="1200" dirty="0" smtClean="0"/>
              <a:t> </a:t>
            </a:r>
            <a:r>
              <a:rPr lang="en-US" sz="1200" dirty="0" err="1" smtClean="0"/>
              <a:t>all’argomento</a:t>
            </a:r>
            <a:r>
              <a:rPr lang="en-US" sz="1200" dirty="0" smtClean="0"/>
              <a:t> </a:t>
            </a:r>
            <a:r>
              <a:rPr lang="en-US" sz="1200" dirty="0" err="1" smtClean="0"/>
              <a:t>che</a:t>
            </a:r>
            <a:r>
              <a:rPr lang="en-US" sz="1200" dirty="0" smtClean="0"/>
              <a:t> </a:t>
            </a:r>
            <a:r>
              <a:rPr lang="en-US" sz="1200" dirty="0" err="1" smtClean="0"/>
              <a:t>vogliano</a:t>
            </a:r>
            <a:r>
              <a:rPr lang="en-US" sz="1200" dirty="0"/>
              <a:t> </a:t>
            </a:r>
            <a:r>
              <a:rPr lang="en-US" sz="1200" dirty="0" err="1" smtClean="0"/>
              <a:t>imparare</a:t>
            </a:r>
            <a:r>
              <a:rPr lang="en-US" sz="1200" dirty="0" smtClean="0"/>
              <a:t> a </a:t>
            </a:r>
            <a:r>
              <a:rPr lang="en-US" sz="1200" dirty="0" err="1" smtClean="0"/>
              <a:t>gestire</a:t>
            </a:r>
            <a:r>
              <a:rPr lang="en-US" sz="1200" dirty="0" smtClean="0"/>
              <a:t> lo stress </a:t>
            </a:r>
            <a:r>
              <a:rPr lang="en-US" sz="1200" dirty="0" err="1" smtClean="0"/>
              <a:t>attraverso</a:t>
            </a:r>
            <a:r>
              <a:rPr lang="en-US" sz="1200" dirty="0" smtClean="0"/>
              <a:t> </a:t>
            </a:r>
            <a:r>
              <a:rPr lang="en-US" sz="1200" dirty="0" err="1" smtClean="0"/>
              <a:t>pratiche</a:t>
            </a:r>
            <a:r>
              <a:rPr lang="en-US" sz="1200" dirty="0" smtClean="0"/>
              <a:t> di </a:t>
            </a:r>
            <a:r>
              <a:rPr lang="en-US" sz="1200" dirty="0" err="1" smtClean="0"/>
              <a:t>meditazione</a:t>
            </a:r>
            <a:r>
              <a:rPr lang="en-US" sz="1200" dirty="0" smtClean="0"/>
              <a:t> per </a:t>
            </a:r>
            <a:r>
              <a:rPr lang="en-US" sz="1200" dirty="0" err="1" smtClean="0"/>
              <a:t>poter</a:t>
            </a:r>
            <a:r>
              <a:rPr lang="en-US" sz="1200" dirty="0" smtClean="0"/>
              <a:t> </a:t>
            </a:r>
            <a:r>
              <a:rPr lang="en-US" sz="1200" dirty="0" err="1" smtClean="0"/>
              <a:t>incrementare</a:t>
            </a:r>
            <a:r>
              <a:rPr lang="en-US" sz="1200" dirty="0" smtClean="0"/>
              <a:t> le </a:t>
            </a:r>
            <a:r>
              <a:rPr lang="en-US" sz="1200" dirty="0" err="1" smtClean="0"/>
              <a:t>proprie</a:t>
            </a:r>
            <a:r>
              <a:rPr lang="en-US" sz="1200" dirty="0" smtClean="0"/>
              <a:t> </a:t>
            </a:r>
            <a:r>
              <a:rPr lang="en-US" sz="1200" dirty="0" err="1" smtClean="0"/>
              <a:t>capacità</a:t>
            </a:r>
            <a:r>
              <a:rPr lang="en-US" sz="1200" dirty="0" smtClean="0"/>
              <a:t> </a:t>
            </a:r>
            <a:r>
              <a:rPr lang="en-US" sz="1200" dirty="0" err="1" smtClean="0"/>
              <a:t>mentali</a:t>
            </a:r>
            <a:r>
              <a:rPr lang="en-US" sz="1200" dirty="0" smtClean="0"/>
              <a:t>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49916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398931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69731" y="3478542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69731" y="3965912"/>
            <a:ext cx="623942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definirsi - Orario serale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448889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58708" y="4456962"/>
            <a:ext cx="622845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69731" y="1795374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</a:t>
            </a:r>
            <a:r>
              <a:rPr lang="it-IT" sz="1200" dirty="0" smtClean="0"/>
              <a:t>ad apprendere come </a:t>
            </a:r>
            <a:r>
              <a:rPr lang="en-US" sz="1200" dirty="0" err="1"/>
              <a:t>r</a:t>
            </a:r>
            <a:r>
              <a:rPr lang="en-US" sz="1200" dirty="0" err="1" smtClean="0"/>
              <a:t>iconoscere</a:t>
            </a:r>
            <a:r>
              <a:rPr lang="en-US" sz="1200" dirty="0" smtClean="0"/>
              <a:t> </a:t>
            </a:r>
            <a:r>
              <a:rPr lang="en-US" sz="1200" dirty="0"/>
              <a:t>le </a:t>
            </a:r>
            <a:r>
              <a:rPr lang="en-US" sz="1200" dirty="0" err="1"/>
              <a:t>situazioni</a:t>
            </a:r>
            <a:r>
              <a:rPr lang="en-US" sz="1200" dirty="0"/>
              <a:t> in cui </a:t>
            </a:r>
            <a:r>
              <a:rPr lang="en-US" sz="1200" dirty="0" err="1"/>
              <a:t>attivare</a:t>
            </a:r>
            <a:r>
              <a:rPr lang="en-US" sz="1200" dirty="0"/>
              <a:t> </a:t>
            </a:r>
            <a:r>
              <a:rPr lang="en-US" sz="1200" dirty="0" err="1"/>
              <a:t>esercizi</a:t>
            </a:r>
            <a:r>
              <a:rPr lang="en-US" sz="1200" dirty="0"/>
              <a:t> di </a:t>
            </a:r>
            <a:r>
              <a:rPr lang="en-US" sz="1200" dirty="0" err="1"/>
              <a:t>riduzione</a:t>
            </a:r>
            <a:r>
              <a:rPr lang="en-US" sz="1200" dirty="0"/>
              <a:t> </a:t>
            </a:r>
            <a:r>
              <a:rPr lang="en-US" sz="1200" dirty="0" err="1"/>
              <a:t>dello</a:t>
            </a:r>
            <a:r>
              <a:rPr lang="en-US" sz="1200" dirty="0"/>
              <a:t> </a:t>
            </a:r>
            <a:r>
              <a:rPr lang="en-US" sz="1200" dirty="0" smtClean="0"/>
              <a:t>stress, </a:t>
            </a:r>
            <a:r>
              <a:rPr lang="en-US" sz="1200" dirty="0" err="1" smtClean="0"/>
              <a:t>rilevare</a:t>
            </a:r>
            <a:r>
              <a:rPr lang="en-US" sz="1200" dirty="0" smtClean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/>
              <a:t>segnali</a:t>
            </a:r>
            <a:r>
              <a:rPr lang="en-US" sz="1200" dirty="0"/>
              <a:t> </a:t>
            </a:r>
            <a:r>
              <a:rPr lang="en-US" sz="1200" dirty="0" err="1"/>
              <a:t>dello</a:t>
            </a:r>
            <a:r>
              <a:rPr lang="en-US" sz="1200" dirty="0"/>
              <a:t> </a:t>
            </a:r>
            <a:r>
              <a:rPr lang="en-US" sz="1200" dirty="0" smtClean="0"/>
              <a:t>stress, </a:t>
            </a:r>
            <a:r>
              <a:rPr lang="en-US" sz="1200" dirty="0" err="1"/>
              <a:t>u</a:t>
            </a:r>
            <a:r>
              <a:rPr lang="en-US" sz="1200" dirty="0" err="1" smtClean="0"/>
              <a:t>tilizzare</a:t>
            </a:r>
            <a:r>
              <a:rPr lang="en-US" sz="1200" dirty="0" smtClean="0"/>
              <a:t> </a:t>
            </a:r>
            <a:r>
              <a:rPr lang="en-US" sz="1200" dirty="0" err="1"/>
              <a:t>gli</a:t>
            </a:r>
            <a:r>
              <a:rPr lang="en-US" sz="1200" dirty="0"/>
              <a:t> </a:t>
            </a:r>
            <a:r>
              <a:rPr lang="en-US" sz="1200" dirty="0" err="1"/>
              <a:t>esercizi</a:t>
            </a:r>
            <a:r>
              <a:rPr lang="en-US" sz="1200" dirty="0"/>
              <a:t> di </a:t>
            </a:r>
            <a:r>
              <a:rPr lang="en-US" sz="1200" dirty="0" err="1"/>
              <a:t>riduzione</a:t>
            </a:r>
            <a:r>
              <a:rPr lang="en-US" sz="1200" dirty="0"/>
              <a:t> </a:t>
            </a:r>
            <a:r>
              <a:rPr lang="en-US" sz="1200" dirty="0" err="1"/>
              <a:t>dello</a:t>
            </a:r>
            <a:r>
              <a:rPr lang="en-US" sz="1200" dirty="0"/>
              <a:t> stress/</a:t>
            </a:r>
            <a:r>
              <a:rPr lang="en-US" sz="1200" dirty="0" err="1"/>
              <a:t>meditazione</a:t>
            </a:r>
            <a:r>
              <a:rPr lang="en-US" sz="1200" dirty="0"/>
              <a:t> </a:t>
            </a:r>
            <a:r>
              <a:rPr lang="en-US" sz="1200" dirty="0" err="1"/>
              <a:t>nel</a:t>
            </a:r>
            <a:r>
              <a:rPr lang="en-US" sz="1200" dirty="0"/>
              <a:t> </a:t>
            </a:r>
            <a:r>
              <a:rPr lang="en-US" sz="1200" dirty="0" err="1"/>
              <a:t>contesto</a:t>
            </a:r>
            <a:r>
              <a:rPr lang="en-US" sz="1200" dirty="0"/>
              <a:t> </a:t>
            </a:r>
            <a:r>
              <a:rPr lang="en-US" sz="1200" dirty="0" err="1" smtClean="0"/>
              <a:t>lavorativo</a:t>
            </a:r>
            <a:r>
              <a:rPr lang="en-US" sz="1200" dirty="0" smtClean="0"/>
              <a:t>, </a:t>
            </a:r>
            <a:r>
              <a:rPr lang="en-US" sz="1200" dirty="0" err="1"/>
              <a:t>t</a:t>
            </a:r>
            <a:r>
              <a:rPr lang="en-US" sz="1200" dirty="0" err="1" smtClean="0"/>
              <a:t>rovare</a:t>
            </a:r>
            <a:r>
              <a:rPr lang="en-US" sz="1200" dirty="0" smtClean="0"/>
              <a:t> </a:t>
            </a:r>
            <a:r>
              <a:rPr lang="en-US" sz="1200" dirty="0" err="1"/>
              <a:t>soluzioni</a:t>
            </a:r>
            <a:r>
              <a:rPr lang="en-US" sz="1200" dirty="0"/>
              <a:t> </a:t>
            </a:r>
            <a:r>
              <a:rPr lang="en-US" sz="1200" dirty="0" err="1"/>
              <a:t>nuove</a:t>
            </a:r>
            <a:r>
              <a:rPr lang="en-US" sz="1200" dirty="0"/>
              <a:t> e </a:t>
            </a:r>
            <a:r>
              <a:rPr lang="en-US" sz="1200" dirty="0" err="1"/>
              <a:t>migliorative</a:t>
            </a:r>
            <a:r>
              <a:rPr lang="en-US" sz="1200" dirty="0"/>
              <a:t> </a:t>
            </a:r>
            <a:r>
              <a:rPr lang="en-US" sz="1200" dirty="0" err="1"/>
              <a:t>liberandosi</a:t>
            </a:r>
            <a:r>
              <a:rPr lang="en-US" sz="1200" dirty="0"/>
              <a:t> di </a:t>
            </a:r>
            <a:r>
              <a:rPr lang="en-US" sz="1200" dirty="0" err="1"/>
              <a:t>alcune</a:t>
            </a:r>
            <a:r>
              <a:rPr lang="en-US" sz="1200" dirty="0"/>
              <a:t> </a:t>
            </a:r>
            <a:r>
              <a:rPr lang="en-US" sz="1200" dirty="0" err="1"/>
              <a:t>trappole</a:t>
            </a:r>
            <a:r>
              <a:rPr lang="en-US" sz="1200" dirty="0"/>
              <a:t> </a:t>
            </a:r>
            <a:r>
              <a:rPr lang="en-US" sz="1200" dirty="0" err="1"/>
              <a:t>della</a:t>
            </a:r>
            <a:r>
              <a:rPr lang="en-US" sz="1200" dirty="0"/>
              <a:t> </a:t>
            </a:r>
            <a:r>
              <a:rPr lang="en-US" sz="1200" dirty="0" err="1" smtClean="0"/>
              <a:t>mente</a:t>
            </a:r>
            <a:r>
              <a:rPr lang="en-US" sz="1200" dirty="0" smtClean="0"/>
              <a:t>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38662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– Cambio scena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384137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59454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64220" y="755072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L'intervento </a:t>
            </a:r>
            <a:r>
              <a:rPr lang="en-US" sz="1200" dirty="0" err="1" smtClean="0"/>
              <a:t>utilizzando</a:t>
            </a:r>
            <a:r>
              <a:rPr lang="en-US" sz="1200" dirty="0" smtClean="0"/>
              <a:t> </a:t>
            </a:r>
            <a:r>
              <a:rPr lang="en-US" sz="1200" dirty="0"/>
              <a:t>la </a:t>
            </a:r>
            <a:r>
              <a:rPr lang="en-US" sz="1200" dirty="0" err="1"/>
              <a:t>metodologia</a:t>
            </a:r>
            <a:r>
              <a:rPr lang="en-US" sz="1200" dirty="0"/>
              <a:t> del </a:t>
            </a:r>
            <a:r>
              <a:rPr lang="en-US" sz="1200" dirty="0" err="1"/>
              <a:t>teatro</a:t>
            </a:r>
            <a:r>
              <a:rPr lang="en-US" sz="1200" dirty="0"/>
              <a:t> </a:t>
            </a:r>
            <a:r>
              <a:rPr lang="en-US" sz="1200" dirty="0" err="1"/>
              <a:t>d'impresa</a:t>
            </a:r>
            <a:r>
              <a:rPr lang="en-US" sz="1200" dirty="0"/>
              <a:t>, </a:t>
            </a:r>
            <a:r>
              <a:rPr lang="en-US" sz="1200" dirty="0" err="1"/>
              <a:t>vuole</a:t>
            </a:r>
            <a:r>
              <a:rPr lang="en-US" sz="1200" dirty="0"/>
              <a:t> </a:t>
            </a:r>
            <a:r>
              <a:rPr lang="en-US" sz="1200" dirty="0" err="1"/>
              <a:t>sostenere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percorsi</a:t>
            </a:r>
            <a:r>
              <a:rPr lang="en-US" sz="1200" dirty="0"/>
              <a:t> di </a:t>
            </a:r>
            <a:r>
              <a:rPr lang="en-US" sz="1200" dirty="0" err="1"/>
              <a:t>cambiamento</a:t>
            </a:r>
            <a:r>
              <a:rPr lang="en-US" sz="1200" dirty="0"/>
              <a:t> </a:t>
            </a:r>
            <a:r>
              <a:rPr lang="en-US" sz="1200" dirty="0" err="1"/>
              <a:t>organizzativo</a:t>
            </a:r>
            <a:r>
              <a:rPr lang="en-US" sz="1200" dirty="0"/>
              <a:t> e </a:t>
            </a:r>
            <a:r>
              <a:rPr lang="en-US" sz="1200" dirty="0" err="1"/>
              <a:t>personali</a:t>
            </a:r>
            <a:r>
              <a:rPr lang="en-US" sz="1200" dirty="0"/>
              <a:t> </a:t>
            </a:r>
            <a:r>
              <a:rPr lang="en-US" sz="1200" dirty="0" err="1"/>
              <a:t>dei</a:t>
            </a:r>
            <a:r>
              <a:rPr lang="en-US" sz="1200" dirty="0"/>
              <a:t> </a:t>
            </a:r>
            <a:r>
              <a:rPr lang="en-US" sz="1200" dirty="0" err="1"/>
              <a:t>lavoratori</a:t>
            </a:r>
            <a:r>
              <a:rPr lang="en-US" sz="1200" dirty="0"/>
              <a:t> </a:t>
            </a:r>
            <a:r>
              <a:rPr lang="en-US" sz="1200" dirty="0" err="1"/>
              <a:t>attraverso</a:t>
            </a:r>
            <a:r>
              <a:rPr lang="en-US" sz="1200" dirty="0"/>
              <a:t> </a:t>
            </a:r>
            <a:r>
              <a:rPr lang="en-US" sz="1200" dirty="0" err="1"/>
              <a:t>l'uso</a:t>
            </a:r>
            <a:r>
              <a:rPr lang="en-US" sz="1200" dirty="0"/>
              <a:t> </a:t>
            </a:r>
            <a:r>
              <a:rPr lang="en-US" sz="1200" dirty="0" err="1"/>
              <a:t>della</a:t>
            </a:r>
            <a:r>
              <a:rPr lang="en-US" sz="1200" dirty="0"/>
              <a:t> </a:t>
            </a:r>
            <a:r>
              <a:rPr lang="en-US" sz="1200" dirty="0" err="1"/>
              <a:t>metafora</a:t>
            </a:r>
            <a:r>
              <a:rPr lang="en-US" sz="1200" dirty="0"/>
              <a:t> </a:t>
            </a:r>
            <a:r>
              <a:rPr lang="en-US" sz="1200" dirty="0" err="1"/>
              <a:t>utilizzando</a:t>
            </a:r>
            <a:r>
              <a:rPr lang="en-US" sz="1200" dirty="0"/>
              <a:t> </a:t>
            </a:r>
            <a:r>
              <a:rPr lang="en-US" sz="1200" dirty="0" err="1"/>
              <a:t>una</a:t>
            </a:r>
            <a:r>
              <a:rPr lang="en-US" sz="1200" dirty="0"/>
              <a:t> </a:t>
            </a:r>
            <a:r>
              <a:rPr lang="en-US" sz="1200" dirty="0" err="1"/>
              <a:t>storia</a:t>
            </a:r>
            <a:r>
              <a:rPr lang="en-US" sz="1200" dirty="0"/>
              <a:t> in </a:t>
            </a:r>
            <a:r>
              <a:rPr lang="en-US" sz="1200" dirty="0" err="1"/>
              <a:t>apparenza</a:t>
            </a:r>
            <a:r>
              <a:rPr lang="en-US" sz="1200" dirty="0"/>
              <a:t> </a:t>
            </a:r>
            <a:r>
              <a:rPr lang="en-US" sz="1200" dirty="0" err="1"/>
              <a:t>semplice</a:t>
            </a:r>
            <a:r>
              <a:rPr lang="en-US" sz="1200" dirty="0"/>
              <a:t>, ma </a:t>
            </a:r>
            <a:r>
              <a:rPr lang="en-US" sz="1200" dirty="0" err="1"/>
              <a:t>particolarmente</a:t>
            </a:r>
            <a:r>
              <a:rPr lang="en-US" sz="1200" dirty="0"/>
              <a:t> </a:t>
            </a:r>
            <a:r>
              <a:rPr lang="en-US" sz="1200" dirty="0" err="1"/>
              <a:t>significativa</a:t>
            </a:r>
            <a:r>
              <a:rPr lang="en-US" sz="1200" dirty="0"/>
              <a:t> per il </a:t>
            </a:r>
            <a:r>
              <a:rPr lang="en-US" sz="1200" dirty="0" err="1"/>
              <a:t>lavoro</a:t>
            </a:r>
            <a:r>
              <a:rPr lang="en-US" sz="1200" dirty="0"/>
              <a:t> e per la vita </a:t>
            </a:r>
            <a:r>
              <a:rPr lang="en-US" sz="1200" dirty="0" err="1"/>
              <a:t>personale</a:t>
            </a:r>
            <a:r>
              <a:rPr lang="en-US" sz="1200" dirty="0"/>
              <a:t>. La </a:t>
            </a:r>
            <a:r>
              <a:rPr lang="en-US" sz="1200" dirty="0" err="1"/>
              <a:t>Storia</a:t>
            </a:r>
            <a:r>
              <a:rPr lang="en-US" sz="1200" dirty="0"/>
              <a:t> </a:t>
            </a:r>
            <a:r>
              <a:rPr lang="en-US" sz="1200" dirty="0" err="1"/>
              <a:t>sarà</a:t>
            </a:r>
            <a:r>
              <a:rPr lang="en-US" sz="1200" dirty="0"/>
              <a:t> </a:t>
            </a:r>
            <a:r>
              <a:rPr lang="en-US" sz="1200" dirty="0" err="1"/>
              <a:t>utilizzata</a:t>
            </a:r>
            <a:r>
              <a:rPr lang="en-US" sz="1200" dirty="0"/>
              <a:t> come "</a:t>
            </a:r>
            <a:r>
              <a:rPr lang="en-US" sz="1200" dirty="0" err="1"/>
              <a:t>mappa</a:t>
            </a:r>
            <a:r>
              <a:rPr lang="en-US" sz="1200" dirty="0"/>
              <a:t>" di </a:t>
            </a:r>
            <a:r>
              <a:rPr lang="en-US" sz="1200" dirty="0" err="1"/>
              <a:t>riferimento</a:t>
            </a:r>
            <a:r>
              <a:rPr lang="en-US" sz="1200" dirty="0"/>
              <a:t> e </a:t>
            </a:r>
            <a:r>
              <a:rPr lang="en-US" sz="1200" dirty="0" err="1"/>
              <a:t>permetterà</a:t>
            </a:r>
            <a:r>
              <a:rPr lang="en-US" sz="1200" dirty="0"/>
              <a:t> di far </a:t>
            </a:r>
            <a:r>
              <a:rPr lang="en-US" sz="1200" dirty="0" err="1"/>
              <a:t>sperimentare</a:t>
            </a:r>
            <a:r>
              <a:rPr lang="en-US" sz="1200" dirty="0"/>
              <a:t> ad </a:t>
            </a:r>
            <a:r>
              <a:rPr lang="en-US" sz="1200" dirty="0" err="1"/>
              <a:t>ogni</a:t>
            </a:r>
            <a:r>
              <a:rPr lang="en-US" sz="1200" dirty="0"/>
              <a:t> </a:t>
            </a:r>
            <a:r>
              <a:rPr lang="en-US" sz="1200" dirty="0" err="1"/>
              <a:t>partecipante</a:t>
            </a:r>
            <a:r>
              <a:rPr lang="en-US" sz="1200" dirty="0"/>
              <a:t> </a:t>
            </a:r>
            <a:r>
              <a:rPr lang="en-US" sz="1200" dirty="0" err="1"/>
              <a:t>modalità</a:t>
            </a:r>
            <a:r>
              <a:rPr lang="en-US" sz="1200" dirty="0"/>
              <a:t> diverse di </a:t>
            </a:r>
            <a:r>
              <a:rPr lang="en-US" sz="1200" dirty="0" err="1"/>
              <a:t>reazione</a:t>
            </a:r>
            <a:r>
              <a:rPr lang="en-US" sz="1200" dirty="0"/>
              <a:t> e </a:t>
            </a:r>
            <a:r>
              <a:rPr lang="en-US" sz="1200" dirty="0" err="1"/>
              <a:t>gestione</a:t>
            </a:r>
            <a:r>
              <a:rPr lang="en-US" sz="1200" dirty="0"/>
              <a:t> del </a:t>
            </a:r>
            <a:r>
              <a:rPr lang="en-US" sz="1200" dirty="0" err="1"/>
              <a:t>cambiamento</a:t>
            </a:r>
            <a:r>
              <a:rPr lang="en-US" sz="1200" dirty="0"/>
              <a:t>, in </a:t>
            </a:r>
            <a:r>
              <a:rPr lang="en-US" sz="1200" dirty="0" err="1"/>
              <a:t>modo</a:t>
            </a:r>
            <a:r>
              <a:rPr lang="en-US" sz="1200" dirty="0"/>
              <a:t> tale da </a:t>
            </a:r>
            <a:r>
              <a:rPr lang="en-US" sz="1200" dirty="0" err="1"/>
              <a:t>aumentare</a:t>
            </a:r>
            <a:r>
              <a:rPr lang="en-US" sz="1200" dirty="0"/>
              <a:t> la </a:t>
            </a:r>
            <a:r>
              <a:rPr lang="en-US" sz="1200" dirty="0" err="1"/>
              <a:t>consapevolezza</a:t>
            </a:r>
            <a:r>
              <a:rPr lang="en-US" sz="1200" dirty="0"/>
              <a:t>/</a:t>
            </a:r>
            <a:r>
              <a:rPr lang="en-US" sz="1200" dirty="0" err="1"/>
              <a:t>adesione</a:t>
            </a:r>
            <a:r>
              <a:rPr lang="en-US" sz="1200" dirty="0"/>
              <a:t>, </a:t>
            </a:r>
            <a:r>
              <a:rPr lang="en-US" sz="1200" dirty="0" err="1"/>
              <a:t>abbassare</a:t>
            </a:r>
            <a:r>
              <a:rPr lang="en-US" sz="1200" dirty="0"/>
              <a:t> le </a:t>
            </a:r>
            <a:r>
              <a:rPr lang="en-US" sz="1200" dirty="0" err="1"/>
              <a:t>resistenze</a:t>
            </a:r>
            <a:r>
              <a:rPr lang="en-US" sz="1200" dirty="0"/>
              <a:t> e </a:t>
            </a:r>
            <a:r>
              <a:rPr lang="en-US" sz="1200" dirty="0" err="1"/>
              <a:t>nello</a:t>
            </a:r>
            <a:r>
              <a:rPr lang="en-US" sz="1200" dirty="0"/>
              <a:t> </a:t>
            </a:r>
            <a:r>
              <a:rPr lang="en-US" sz="1200" dirty="0" err="1"/>
              <a:t>stesso</a:t>
            </a:r>
            <a:r>
              <a:rPr lang="en-US" sz="1200" dirty="0"/>
              <a:t> tempo </a:t>
            </a:r>
            <a:r>
              <a:rPr lang="en-US" sz="1200" dirty="0" err="1"/>
              <a:t>allenarsi</a:t>
            </a:r>
            <a:r>
              <a:rPr lang="en-US" sz="1200" dirty="0"/>
              <a:t> a </a:t>
            </a:r>
            <a:r>
              <a:rPr lang="en-US" sz="1200" dirty="0" err="1"/>
              <a:t>nuove</a:t>
            </a:r>
            <a:r>
              <a:rPr lang="en-US" sz="1200" dirty="0"/>
              <a:t> </a:t>
            </a:r>
            <a:r>
              <a:rPr lang="en-US" sz="1200" dirty="0" err="1"/>
              <a:t>abilità</a:t>
            </a:r>
            <a:r>
              <a:rPr lang="en-US" sz="1200" dirty="0"/>
              <a:t> di </a:t>
            </a:r>
            <a:r>
              <a:rPr lang="en-US" sz="1200" dirty="0" err="1"/>
              <a:t>comunicazione</a:t>
            </a:r>
            <a:r>
              <a:rPr lang="en-US" sz="1200" dirty="0"/>
              <a:t> </a:t>
            </a:r>
            <a:r>
              <a:rPr lang="en-US" sz="1200" dirty="0" err="1"/>
              <a:t>interpersonale</a:t>
            </a:r>
            <a:r>
              <a:rPr lang="en-US" sz="1200" dirty="0"/>
              <a:t> e di </a:t>
            </a:r>
            <a:r>
              <a:rPr lang="en-US" sz="1200" dirty="0" err="1"/>
              <a:t>proattività</a:t>
            </a:r>
            <a:r>
              <a:rPr lang="en-US" sz="1200" dirty="0"/>
              <a:t>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68039" y="3594546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interessati</a:t>
            </a:r>
            <a:r>
              <a:rPr lang="en-US" sz="1200" dirty="0" smtClean="0"/>
              <a:t> </a:t>
            </a:r>
            <a:r>
              <a:rPr lang="en-US" sz="1200" dirty="0" err="1" smtClean="0"/>
              <a:t>all’apprendimento</a:t>
            </a:r>
            <a:r>
              <a:rPr lang="en-US" sz="1200" dirty="0" smtClean="0"/>
              <a:t> di </a:t>
            </a:r>
            <a:r>
              <a:rPr lang="en-US" sz="1200" dirty="0" err="1" smtClean="0"/>
              <a:t>capacità</a:t>
            </a:r>
            <a:r>
              <a:rPr lang="en-US" sz="1200" dirty="0" smtClean="0"/>
              <a:t> relative </a:t>
            </a:r>
            <a:r>
              <a:rPr lang="en-US" sz="1200" dirty="0" err="1" smtClean="0"/>
              <a:t>alla</a:t>
            </a:r>
            <a:r>
              <a:rPr lang="en-US" sz="1200" dirty="0" smtClean="0"/>
              <a:t> </a:t>
            </a:r>
            <a:r>
              <a:rPr lang="en-US" sz="1200" dirty="0" err="1" smtClean="0"/>
              <a:t>gestione</a:t>
            </a:r>
            <a:r>
              <a:rPr lang="en-US" sz="1200" dirty="0" smtClean="0"/>
              <a:t> del </a:t>
            </a:r>
            <a:r>
              <a:rPr lang="en-US" sz="1200" dirty="0" err="1" smtClean="0"/>
              <a:t>cambiamento</a:t>
            </a:r>
            <a:r>
              <a:rPr lang="en-US" sz="1200" dirty="0" smtClean="0"/>
              <a:t> </a:t>
            </a:r>
            <a:r>
              <a:rPr lang="en-US" sz="1200" dirty="0" err="1" smtClean="0"/>
              <a:t>organizzativo</a:t>
            </a:r>
            <a:r>
              <a:rPr lang="en-US" sz="1200" dirty="0" smtClean="0"/>
              <a:t> e </a:t>
            </a:r>
            <a:r>
              <a:rPr lang="en-US" sz="1200" dirty="0" err="1" smtClean="0"/>
              <a:t>personale</a:t>
            </a:r>
            <a:r>
              <a:rPr lang="en-US" sz="1200" dirty="0" smtClean="0"/>
              <a:t> e di </a:t>
            </a:r>
            <a:r>
              <a:rPr lang="en-US" sz="1200" dirty="0" err="1" smtClean="0"/>
              <a:t>comunicazione</a:t>
            </a:r>
            <a:r>
              <a:rPr lang="en-US" sz="1200" dirty="0" smtClean="0"/>
              <a:t> </a:t>
            </a:r>
            <a:r>
              <a:rPr lang="en-US" sz="1200" dirty="0" err="1" smtClean="0"/>
              <a:t>interpersonale</a:t>
            </a:r>
            <a:r>
              <a:rPr lang="en-US" sz="1200" dirty="0" smtClean="0"/>
              <a:t>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25592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77383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58711" y="4255929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/>
              <a:t>Ascom Servizi Padova spa – P.zza V. Bardella, 3 – 35131 - Padova 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57068" y="4773840"/>
            <a:ext cx="623942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definirsi - Orario serale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25055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58711" y="5250557"/>
            <a:ext cx="6250396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64219" y="2384137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L'intervento </a:t>
            </a:r>
            <a:r>
              <a:rPr lang="en-US" sz="1200" dirty="0" err="1"/>
              <a:t>faciliterà</a:t>
            </a:r>
            <a:r>
              <a:rPr lang="en-US" sz="1200" dirty="0"/>
              <a:t> </a:t>
            </a:r>
            <a:r>
              <a:rPr lang="en-US" sz="1200" dirty="0" err="1"/>
              <a:t>nei</a:t>
            </a:r>
            <a:r>
              <a:rPr lang="en-US" sz="1200" dirty="0"/>
              <a:t> </a:t>
            </a:r>
            <a:r>
              <a:rPr lang="en-US" sz="1200" dirty="0" err="1" smtClean="0"/>
              <a:t>partecipanti</a:t>
            </a:r>
            <a:r>
              <a:rPr lang="en-US" sz="1200" dirty="0" smtClean="0"/>
              <a:t> la </a:t>
            </a:r>
            <a:r>
              <a:rPr lang="en-US" sz="1200" dirty="0" err="1"/>
              <a:t>capacità</a:t>
            </a:r>
            <a:r>
              <a:rPr lang="en-US" sz="1200" dirty="0"/>
              <a:t> di </a:t>
            </a:r>
            <a:r>
              <a:rPr lang="en-US" sz="1200" dirty="0" err="1"/>
              <a:t>riconoscere</a:t>
            </a:r>
            <a:r>
              <a:rPr lang="en-US" sz="1200" dirty="0"/>
              <a:t> il </a:t>
            </a:r>
            <a:r>
              <a:rPr lang="en-US" sz="1200" dirty="0" err="1"/>
              <a:t>cambiamento</a:t>
            </a:r>
            <a:r>
              <a:rPr lang="en-US" sz="1200" dirty="0"/>
              <a:t> </a:t>
            </a:r>
            <a:r>
              <a:rPr lang="en-US" sz="1200" dirty="0" err="1"/>
              <a:t>organizzativo</a:t>
            </a:r>
            <a:r>
              <a:rPr lang="en-US" sz="1200" dirty="0"/>
              <a:t> e </a:t>
            </a:r>
            <a:r>
              <a:rPr lang="en-US" sz="1200" dirty="0" err="1"/>
              <a:t>personale</a:t>
            </a:r>
            <a:r>
              <a:rPr lang="en-US" sz="1200" dirty="0"/>
              <a:t> come </a:t>
            </a:r>
            <a:r>
              <a:rPr lang="en-US" sz="1200" dirty="0" err="1"/>
              <a:t>un'opportunità</a:t>
            </a:r>
            <a:r>
              <a:rPr lang="en-US" sz="1200" dirty="0"/>
              <a:t> di </a:t>
            </a:r>
            <a:r>
              <a:rPr lang="en-US" sz="1200" dirty="0" err="1"/>
              <a:t>crescita</a:t>
            </a:r>
            <a:r>
              <a:rPr lang="en-US" sz="1200" dirty="0"/>
              <a:t> </a:t>
            </a:r>
            <a:r>
              <a:rPr lang="en-US" sz="1200" dirty="0" err="1" smtClean="0"/>
              <a:t>personale</a:t>
            </a:r>
            <a:r>
              <a:rPr lang="en-US" sz="1200" dirty="0" smtClean="0"/>
              <a:t>, la </a:t>
            </a:r>
            <a:r>
              <a:rPr lang="en-US" sz="1200" dirty="0" err="1"/>
              <a:t>consapevolezza</a:t>
            </a:r>
            <a:r>
              <a:rPr lang="en-US" sz="1200" dirty="0"/>
              <a:t> </a:t>
            </a:r>
            <a:r>
              <a:rPr lang="en-US" sz="1200" dirty="0" err="1"/>
              <a:t>delle</a:t>
            </a:r>
            <a:r>
              <a:rPr lang="en-US" sz="1200" dirty="0"/>
              <a:t> </a:t>
            </a:r>
            <a:r>
              <a:rPr lang="en-US" sz="1200" dirty="0" err="1"/>
              <a:t>resistenze</a:t>
            </a:r>
            <a:r>
              <a:rPr lang="en-US" sz="1200" dirty="0"/>
              <a:t> </a:t>
            </a:r>
            <a:r>
              <a:rPr lang="en-US" sz="1200" dirty="0" err="1"/>
              <a:t>personali</a:t>
            </a:r>
            <a:r>
              <a:rPr lang="en-US" sz="1200" dirty="0"/>
              <a:t> </a:t>
            </a:r>
            <a:r>
              <a:rPr lang="en-US" sz="1200" dirty="0" err="1"/>
              <a:t>che</a:t>
            </a:r>
            <a:r>
              <a:rPr lang="en-US" sz="1200" dirty="0"/>
              <a:t> </a:t>
            </a:r>
            <a:r>
              <a:rPr lang="en-US" sz="1200" dirty="0" err="1"/>
              <a:t>impediscono</a:t>
            </a:r>
            <a:r>
              <a:rPr lang="en-US" sz="1200" dirty="0"/>
              <a:t> </a:t>
            </a:r>
            <a:r>
              <a:rPr lang="en-US" sz="1200" dirty="0" err="1"/>
              <a:t>l'adesione</a:t>
            </a:r>
            <a:r>
              <a:rPr lang="en-US" sz="1200" dirty="0"/>
              <a:t> al </a:t>
            </a:r>
            <a:r>
              <a:rPr lang="en-US" sz="1200" dirty="0" err="1" smtClean="0"/>
              <a:t>cambiamento</a:t>
            </a:r>
            <a:r>
              <a:rPr lang="en-US" sz="1200" dirty="0" smtClean="0"/>
              <a:t>, lo </a:t>
            </a:r>
            <a:r>
              <a:rPr lang="en-US" sz="1200" dirty="0" err="1"/>
              <a:t>sviluppo</a:t>
            </a:r>
            <a:r>
              <a:rPr lang="en-US" sz="1200" dirty="0"/>
              <a:t> di </a:t>
            </a:r>
            <a:r>
              <a:rPr lang="en-US" sz="1200" dirty="0" err="1"/>
              <a:t>maggiore</a:t>
            </a:r>
            <a:r>
              <a:rPr lang="en-US" sz="1200" dirty="0"/>
              <a:t> </a:t>
            </a:r>
            <a:r>
              <a:rPr lang="en-US" sz="1200" dirty="0" err="1"/>
              <a:t>autostima</a:t>
            </a:r>
            <a:r>
              <a:rPr lang="en-US" sz="1200" dirty="0"/>
              <a:t> per </a:t>
            </a:r>
            <a:r>
              <a:rPr lang="en-US" sz="1200" dirty="0" err="1"/>
              <a:t>interpretare</a:t>
            </a:r>
            <a:r>
              <a:rPr lang="en-US" sz="1200" dirty="0"/>
              <a:t> il </a:t>
            </a:r>
            <a:r>
              <a:rPr lang="en-US" sz="1200" dirty="0" err="1"/>
              <a:t>proprio</a:t>
            </a:r>
            <a:r>
              <a:rPr lang="en-US" sz="1200" dirty="0"/>
              <a:t> </a:t>
            </a:r>
            <a:r>
              <a:rPr lang="en-US" sz="1200" dirty="0" err="1"/>
              <a:t>ruolo</a:t>
            </a:r>
            <a:r>
              <a:rPr lang="en-US" sz="1200" dirty="0"/>
              <a:t> in </a:t>
            </a:r>
            <a:r>
              <a:rPr lang="en-US" sz="1200" dirty="0" err="1"/>
              <a:t>modo</a:t>
            </a:r>
            <a:r>
              <a:rPr lang="en-US" sz="1200" dirty="0"/>
              <a:t> </a:t>
            </a:r>
            <a:r>
              <a:rPr lang="en-US" sz="1200" dirty="0" err="1"/>
              <a:t>innovativo</a:t>
            </a:r>
            <a:r>
              <a:rPr lang="en-US" sz="1200" dirty="0"/>
              <a:t> e </a:t>
            </a:r>
            <a:r>
              <a:rPr lang="en-US" sz="1200" dirty="0" err="1"/>
              <a:t>promuovere</a:t>
            </a:r>
            <a:r>
              <a:rPr lang="en-US" sz="1200" dirty="0"/>
              <a:t> il </a:t>
            </a:r>
            <a:r>
              <a:rPr lang="en-US" sz="1200" dirty="0" err="1" smtClean="0"/>
              <a:t>cambiamento</a:t>
            </a:r>
            <a:r>
              <a:rPr lang="en-US" sz="1200" dirty="0" smtClean="0"/>
              <a:t>, le </a:t>
            </a:r>
            <a:r>
              <a:rPr lang="en-US" sz="1200" dirty="0" err="1"/>
              <a:t>capacità</a:t>
            </a:r>
            <a:r>
              <a:rPr lang="en-US" sz="1200" dirty="0"/>
              <a:t> di </a:t>
            </a:r>
            <a:r>
              <a:rPr lang="en-US" sz="1200" dirty="0" err="1"/>
              <a:t>comunicazione</a:t>
            </a:r>
            <a:r>
              <a:rPr lang="en-US" sz="1200" dirty="0"/>
              <a:t> </a:t>
            </a:r>
            <a:r>
              <a:rPr lang="en-US" sz="1200" dirty="0" err="1"/>
              <a:t>interpersonale</a:t>
            </a:r>
            <a:r>
              <a:rPr lang="en-US" sz="1200" dirty="0"/>
              <a:t> (</a:t>
            </a:r>
            <a:r>
              <a:rPr lang="en-US" sz="1200" dirty="0" err="1"/>
              <a:t>ascolto</a:t>
            </a:r>
            <a:r>
              <a:rPr lang="en-US" sz="1200" dirty="0"/>
              <a:t> </a:t>
            </a:r>
            <a:r>
              <a:rPr lang="en-US" sz="1200" dirty="0" err="1"/>
              <a:t>attivo</a:t>
            </a:r>
            <a:r>
              <a:rPr lang="en-US" sz="1200" dirty="0"/>
              <a:t>, dare un </a:t>
            </a:r>
            <a:r>
              <a:rPr lang="en-US" sz="1200" dirty="0" err="1"/>
              <a:t>buon</a:t>
            </a:r>
            <a:r>
              <a:rPr lang="en-US" sz="1200" dirty="0"/>
              <a:t> feedback).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1257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r>
              <a:rPr lang="it-IT" dirty="0"/>
              <a:t>A - Lego </a:t>
            </a:r>
            <a:r>
              <a:rPr lang="it-IT" dirty="0" err="1"/>
              <a:t>Serious</a:t>
            </a:r>
            <a:r>
              <a:rPr lang="it-IT" dirty="0"/>
              <a:t> Play per gestire il cambiamento e prendere decisioni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826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707333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55891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25848" y="826591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Il laboratorio </a:t>
            </a:r>
            <a:r>
              <a:rPr lang="it-IT" sz="1200" dirty="0" err="1" smtClean="0"/>
              <a:t>esperenziale</a:t>
            </a:r>
            <a:r>
              <a:rPr lang="it-IT" sz="1200" dirty="0" smtClean="0"/>
              <a:t> sviluppa </a:t>
            </a:r>
            <a:r>
              <a:rPr lang="it-IT" sz="1200" dirty="0"/>
              <a:t>una tecnica rivolta </a:t>
            </a:r>
            <a:r>
              <a:rPr lang="it-IT" sz="1200" dirty="0" smtClean="0"/>
              <a:t>ad aumentare </a:t>
            </a:r>
            <a:r>
              <a:rPr lang="it-IT" sz="1200" dirty="0"/>
              <a:t>il grado di consapevolezza del proprio ruolo all’interno del gruppo di lavoro </a:t>
            </a:r>
            <a:r>
              <a:rPr lang="it-IT" sz="1200" dirty="0" smtClean="0"/>
              <a:t>e dell’azienda </a:t>
            </a:r>
            <a:r>
              <a:rPr lang="it-IT" sz="1200" dirty="0"/>
              <a:t>in un contesto di miglioramento operativo e </a:t>
            </a:r>
            <a:r>
              <a:rPr lang="it-IT" sz="1200" dirty="0" err="1"/>
              <a:t>problem</a:t>
            </a:r>
            <a:r>
              <a:rPr lang="it-IT" sz="1200" dirty="0"/>
              <a:t> </a:t>
            </a:r>
            <a:r>
              <a:rPr lang="it-IT" sz="1200" dirty="0" err="1"/>
              <a:t>solving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15027" y="3558910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L'attività si rivolge ai lavoratori che intendono approfondire le competenze di </a:t>
            </a:r>
            <a:r>
              <a:rPr lang="it-IT" sz="1200" dirty="0" err="1" smtClean="0"/>
              <a:t>problem</a:t>
            </a:r>
            <a:r>
              <a:rPr lang="it-IT" sz="1200" dirty="0"/>
              <a:t> </a:t>
            </a:r>
            <a:r>
              <a:rPr lang="it-IT" sz="1200" dirty="0" err="1" smtClean="0"/>
              <a:t>solving</a:t>
            </a:r>
            <a:r>
              <a:rPr lang="it-IT" sz="1200" dirty="0" smtClean="0"/>
              <a:t> </a:t>
            </a:r>
            <a:r>
              <a:rPr lang="it-IT" sz="1200" dirty="0"/>
              <a:t>in collaborazione con un gruppo di lavoro.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25633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76770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15027" y="4256339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15027" y="4767708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30/11/2019 </a:t>
            </a:r>
            <a:r>
              <a:rPr lang="it-IT" sz="1200" dirty="0"/>
              <a:t>con orario dalle 9.00 alle 13.00 e dalle 14.00 alle 18.00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27092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15027" y="5270919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Professionista/i in corso di 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DURATA:</a:t>
            </a:r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 Ore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36869" y="1707333"/>
            <a:ext cx="620646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L’attività formativa permette di:</a:t>
            </a:r>
          </a:p>
          <a:p>
            <a:r>
              <a:rPr lang="it-IT" sz="1200" dirty="0"/>
              <a:t>-sviluppare la collaborazione </a:t>
            </a:r>
            <a:r>
              <a:rPr lang="it-IT" sz="1200" dirty="0" smtClean="0"/>
              <a:t>ed il buon </a:t>
            </a:r>
            <a:r>
              <a:rPr lang="it-IT" sz="1200" dirty="0"/>
              <a:t>funzionamento in un gruppo (team building</a:t>
            </a:r>
            <a:r>
              <a:rPr lang="it-IT" sz="1200" dirty="0" smtClean="0"/>
              <a:t>);</a:t>
            </a:r>
            <a:endParaRPr lang="it-IT" sz="1200" dirty="0"/>
          </a:p>
          <a:p>
            <a:r>
              <a:rPr lang="it-IT" sz="1200" dirty="0"/>
              <a:t>-accelerare la comunicazione interna e i processi </a:t>
            </a:r>
            <a:r>
              <a:rPr lang="it-IT" sz="1200" dirty="0" smtClean="0"/>
              <a:t>decisionali;</a:t>
            </a:r>
            <a:endParaRPr lang="it-IT" sz="1200" dirty="0"/>
          </a:p>
          <a:p>
            <a:r>
              <a:rPr lang="it-IT" sz="1200" dirty="0"/>
              <a:t>-sviluppare soluzioni creative ai </a:t>
            </a:r>
            <a:r>
              <a:rPr lang="it-IT" sz="1200" dirty="0" smtClean="0"/>
              <a:t>problemi;</a:t>
            </a:r>
            <a:endParaRPr lang="it-IT" sz="1200" dirty="0"/>
          </a:p>
          <a:p>
            <a:r>
              <a:rPr lang="it-IT" sz="1200" dirty="0"/>
              <a:t>-negoziare soluzioni </a:t>
            </a:r>
            <a:r>
              <a:rPr lang="it-IT" sz="1200" dirty="0" err="1"/>
              <a:t>win</a:t>
            </a:r>
            <a:r>
              <a:rPr lang="it-IT" sz="1200" dirty="0"/>
              <a:t> </a:t>
            </a:r>
            <a:r>
              <a:rPr lang="it-IT" sz="1200" dirty="0" err="1" smtClean="0"/>
              <a:t>win</a:t>
            </a:r>
            <a:r>
              <a:rPr lang="it-IT" sz="1200" dirty="0" smtClean="0"/>
              <a:t>;</a:t>
            </a:r>
            <a:endParaRPr lang="it-IT" sz="1200" dirty="0"/>
          </a:p>
          <a:p>
            <a:r>
              <a:rPr lang="it-IT" sz="1200" dirty="0"/>
              <a:t>-definire ruoli e relazioni </a:t>
            </a:r>
            <a:r>
              <a:rPr lang="it-IT" sz="1200" dirty="0" smtClean="0"/>
              <a:t>sistemiche;</a:t>
            </a:r>
            <a:endParaRPr lang="it-IT" sz="1200" dirty="0"/>
          </a:p>
          <a:p>
            <a:r>
              <a:rPr lang="it-IT" sz="1200" dirty="0"/>
              <a:t>-allineare la propria identità a quella di un </a:t>
            </a:r>
            <a:r>
              <a:rPr lang="it-IT" sz="1200" dirty="0" smtClean="0"/>
              <a:t>gruppo;</a:t>
            </a:r>
            <a:endParaRPr lang="it-IT" sz="1200" dirty="0"/>
          </a:p>
          <a:p>
            <a:r>
              <a:rPr lang="it-IT" sz="1200" dirty="0"/>
              <a:t>-concorrere a costruire un’identità e una </a:t>
            </a:r>
            <a:r>
              <a:rPr lang="it-IT" sz="1200" dirty="0" err="1"/>
              <a:t>mission</a:t>
            </a:r>
            <a:r>
              <a:rPr lang="it-IT" sz="1200" dirty="0"/>
              <a:t> di un </a:t>
            </a:r>
            <a:r>
              <a:rPr lang="it-IT" sz="1200" dirty="0" smtClean="0"/>
              <a:t>brand.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9160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b="1" dirty="0" smtClean="0"/>
              <a:t>DESTINATARI </a:t>
            </a:r>
            <a:br>
              <a:rPr lang="it-IT" b="1" dirty="0" smtClean="0"/>
            </a:br>
            <a:r>
              <a:rPr lang="it-IT" b="1" dirty="0" smtClean="0"/>
              <a:t>DELLA </a:t>
            </a:r>
            <a:r>
              <a:rPr lang="it-IT" b="1" u="sng" dirty="0" smtClean="0"/>
              <a:t>PROPOSTA FORMATIVA GRATUITA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b="1" dirty="0"/>
              <a:t>L</a:t>
            </a:r>
            <a:r>
              <a:rPr lang="it-IT" sz="2400" b="1" dirty="0" smtClean="0"/>
              <a:t>avoratori/</a:t>
            </a:r>
            <a:r>
              <a:rPr lang="it-IT" sz="2400" b="1" dirty="0" err="1" smtClean="0"/>
              <a:t>trici</a:t>
            </a:r>
            <a:r>
              <a:rPr lang="it-IT" sz="2400" b="1" dirty="0" smtClean="0"/>
              <a:t> </a:t>
            </a:r>
            <a:r>
              <a:rPr lang="it-IT" sz="2400" b="1" dirty="0"/>
              <a:t>devono essere occupate/i </a:t>
            </a:r>
            <a:r>
              <a:rPr lang="it-IT" sz="2400" dirty="0"/>
              <a:t>presso imprese private operanti in </a:t>
            </a:r>
            <a:r>
              <a:rPr lang="it-IT" sz="2400" dirty="0" smtClean="0"/>
              <a:t>unità localizzate </a:t>
            </a:r>
            <a:r>
              <a:rPr lang="it-IT" sz="2400" dirty="0"/>
              <a:t>sul territorio regionale con le modalità contrattuali previste dalla normativa vigente.</a:t>
            </a:r>
          </a:p>
          <a:p>
            <a:pPr marL="0" indent="0" algn="just">
              <a:buNone/>
            </a:pPr>
            <a:r>
              <a:rPr lang="it-IT" sz="2400" dirty="0"/>
              <a:t>Sono compresi tra i destinatari ammissibili i giovani assunti con contratto di apprendistato, purché </a:t>
            </a:r>
            <a:r>
              <a:rPr lang="it-IT" sz="2400" dirty="0" smtClean="0"/>
              <a:t>la formazione </a:t>
            </a:r>
            <a:r>
              <a:rPr lang="it-IT" sz="2400" dirty="0"/>
              <a:t>svolta nell’ambito del </a:t>
            </a:r>
            <a:r>
              <a:rPr lang="it-IT" sz="2400" dirty="0" smtClean="0"/>
              <a:t>presente progetto non </a:t>
            </a:r>
            <a:r>
              <a:rPr lang="it-IT" sz="2400" dirty="0"/>
              <a:t>sostituisca in alcun modo la </a:t>
            </a:r>
            <a:r>
              <a:rPr lang="it-IT" sz="2400" dirty="0" smtClean="0"/>
              <a:t>formazione obbligatoria </a:t>
            </a:r>
            <a:r>
              <a:rPr lang="it-IT" sz="2400" dirty="0"/>
              <a:t>per legge, prevista per gli </a:t>
            </a:r>
            <a:r>
              <a:rPr lang="it-IT" sz="2400" dirty="0" smtClean="0"/>
              <a:t>apprendisti.</a:t>
            </a:r>
          </a:p>
          <a:p>
            <a:pPr marL="0" indent="0" algn="just">
              <a:buNone/>
            </a:pPr>
            <a:r>
              <a:rPr lang="it-IT" sz="2400" b="1" dirty="0"/>
              <a:t>Non sono ammissibili i destinatari </a:t>
            </a:r>
            <a:r>
              <a:rPr lang="it-IT" sz="2400" dirty="0"/>
              <a:t>riferibili ai settori della pesca, della sanità e socio-assistenziale, nonché </a:t>
            </a:r>
            <a:r>
              <a:rPr lang="it-IT" sz="2400" dirty="0" smtClean="0"/>
              <a:t>i soggetti </a:t>
            </a:r>
            <a:r>
              <a:rPr lang="it-IT" sz="2400" dirty="0"/>
              <a:t>che abbiano un rapporto di lavoro di qualsiasi tipo con gli </a:t>
            </a:r>
            <a:r>
              <a:rPr lang="it-IT" sz="2400" dirty="0" smtClean="0"/>
              <a:t>organismi </a:t>
            </a:r>
            <a:r>
              <a:rPr lang="it-IT" sz="2400" dirty="0"/>
              <a:t>di formazione, accreditati </a:t>
            </a:r>
            <a:r>
              <a:rPr lang="it-IT" sz="2400" dirty="0" smtClean="0"/>
              <a:t>o non.</a:t>
            </a:r>
          </a:p>
          <a:p>
            <a:pPr marL="0" indent="0" algn="just">
              <a:buNone/>
            </a:pPr>
            <a:r>
              <a:rPr lang="en-US" sz="2400" dirty="0" smtClean="0"/>
              <a:t>L’ALLIEVO DOVRA’ PRENDERE PARTE ALLE ATTIVITA</a:t>
            </a:r>
            <a:r>
              <a:rPr lang="en-US" sz="2400" dirty="0"/>
              <a:t>’ A TITOLO PERSONALE </a:t>
            </a:r>
            <a:r>
              <a:rPr lang="en-US" sz="2400" dirty="0" smtClean="0"/>
              <a:t>E AL DI FUORI DELL’ORARIO DI LAVORO.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416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>
            <a:defPPr>
              <a:defRPr lang="it-IT"/>
            </a:defPPr>
            <a:lvl1pPr algn="ctr">
              <a:defRPr b="1"/>
            </a:lvl1pPr>
          </a:lstStyle>
          <a:p>
            <a:r>
              <a:rPr lang="it-IT" dirty="0"/>
              <a:t>I</a:t>
            </a:r>
            <a:r>
              <a:rPr lang="it-IT" dirty="0" smtClean="0"/>
              <a:t> – X </a:t>
            </a:r>
            <a:r>
              <a:rPr lang="it-IT" dirty="0" err="1" smtClean="0"/>
              <a:t>Factor</a:t>
            </a:r>
            <a:r>
              <a:rPr lang="it-IT" dirty="0" smtClean="0"/>
              <a:t> per il cambiamento al lavoro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826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980057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25741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53302" y="826591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Il </a:t>
            </a:r>
            <a:r>
              <a:rPr lang="it-IT" sz="1200" dirty="0" smtClean="0"/>
              <a:t>corso permetterà di apprendere ed elaborare tecniche e strategie d’azione tese a rafforzare la flessibilità, la visione sistemica e la velocità di adattamento, i punti cardine per cavalcare con successo e benessere l’onda, mantenendo al contempo leggerezza di movimento e lucidità di direzione. Il percorso formativo seguirà il seguente schema: osserva, desidera, focalizza, agisci, monitora.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64325" y="3231842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L'attività si rivolge ai lavoratori che intendono </a:t>
            </a:r>
            <a:r>
              <a:rPr lang="it-IT" sz="1200" dirty="0" smtClean="0"/>
              <a:t>attivare un processo di cambiamento personale che abbia riscontri efficaci anche nell’ambito lavorativo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37991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83558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64325" y="4377799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75348" y="4839583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definirsi - Orario serale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33909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75348" y="5339090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DURATA:</a:t>
            </a:r>
            <a:endParaRPr lang="it-IT" dirty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12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88256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3302" y="3882569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2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47892" y="1980057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L’attività formativa </a:t>
            </a:r>
            <a:r>
              <a:rPr lang="it-IT" sz="1200" dirty="0" smtClean="0"/>
              <a:t>permetterà di apprendere a:</a:t>
            </a:r>
            <a:endParaRPr lang="it-IT" sz="1200" dirty="0"/>
          </a:p>
          <a:p>
            <a:pPr marL="171450" indent="-171450">
              <a:buFontTx/>
              <a:buChar char="-"/>
            </a:pPr>
            <a:r>
              <a:rPr lang="it-IT" sz="1200" dirty="0" smtClean="0"/>
              <a:t>utilizzare le strategie più efficaci per affrontare i cambiamenti nei contesti lavorativi</a:t>
            </a:r>
          </a:p>
          <a:p>
            <a:pPr marL="171450" indent="-171450">
              <a:buFontTx/>
              <a:buChar char="-"/>
            </a:pPr>
            <a:r>
              <a:rPr lang="it-IT" sz="1200" dirty="0"/>
              <a:t>utilizzare le strategie più efficaci </a:t>
            </a:r>
            <a:r>
              <a:rPr lang="it-IT" sz="1200" dirty="0" smtClean="0"/>
              <a:t>per attivare i processi di cambiamento personali</a:t>
            </a:r>
          </a:p>
          <a:p>
            <a:pPr marL="171450" indent="-171450">
              <a:buFontTx/>
              <a:buChar char="-"/>
            </a:pPr>
            <a:r>
              <a:rPr lang="en-US" sz="1200" dirty="0" err="1" smtClean="0"/>
              <a:t>usare</a:t>
            </a:r>
            <a:r>
              <a:rPr lang="en-US" sz="1200" dirty="0" smtClean="0"/>
              <a:t> </a:t>
            </a:r>
            <a:r>
              <a:rPr lang="en-US" sz="1200" dirty="0" err="1" smtClean="0"/>
              <a:t>tecniche</a:t>
            </a:r>
            <a:r>
              <a:rPr lang="en-US" sz="1200" dirty="0" smtClean="0"/>
              <a:t> </a:t>
            </a:r>
            <a:r>
              <a:rPr lang="en-US" sz="1200" dirty="0" err="1" smtClean="0"/>
              <a:t>efficaci</a:t>
            </a:r>
            <a:r>
              <a:rPr lang="en-US" sz="1200" dirty="0" smtClean="0"/>
              <a:t> di </a:t>
            </a:r>
            <a:r>
              <a:rPr lang="en-US" sz="1200" dirty="0" err="1" smtClean="0"/>
              <a:t>gestione</a:t>
            </a:r>
            <a:r>
              <a:rPr lang="en-US" sz="1200" dirty="0" smtClean="0"/>
              <a:t> del tempo </a:t>
            </a:r>
          </a:p>
          <a:p>
            <a:pPr marL="171450" indent="-171450">
              <a:buFontTx/>
              <a:buChar char="-"/>
            </a:pPr>
            <a:r>
              <a:rPr lang="en-US" sz="1200" dirty="0" err="1" smtClean="0"/>
              <a:t>Differenziare</a:t>
            </a:r>
            <a:r>
              <a:rPr lang="en-US" sz="1200" dirty="0" smtClean="0"/>
              <a:t> </a:t>
            </a:r>
            <a:r>
              <a:rPr lang="en-US" sz="1200" dirty="0" err="1" smtClean="0"/>
              <a:t>tra</a:t>
            </a:r>
            <a:r>
              <a:rPr lang="en-US" sz="1200" dirty="0" smtClean="0"/>
              <a:t> </a:t>
            </a:r>
            <a:r>
              <a:rPr lang="en-US" sz="1200" dirty="0" err="1" smtClean="0"/>
              <a:t>competenza</a:t>
            </a:r>
            <a:r>
              <a:rPr lang="en-US" sz="1200" dirty="0" smtClean="0"/>
              <a:t>, </a:t>
            </a:r>
            <a:r>
              <a:rPr lang="en-US" sz="1200" dirty="0" err="1" smtClean="0"/>
              <a:t>talento</a:t>
            </a:r>
            <a:r>
              <a:rPr lang="en-US" sz="1200" dirty="0" smtClean="0"/>
              <a:t> </a:t>
            </a:r>
            <a:r>
              <a:rPr lang="en-US" sz="1200" dirty="0" err="1" smtClean="0"/>
              <a:t>ed</a:t>
            </a:r>
            <a:r>
              <a:rPr lang="en-US" sz="1200" dirty="0" smtClean="0"/>
              <a:t> </a:t>
            </a:r>
            <a:r>
              <a:rPr lang="en-US" sz="1200" dirty="0" err="1" smtClean="0"/>
              <a:t>esperienza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6220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Marketing relazionale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69831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187499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28027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601554" y="698318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Il corso si pone di far acquisire le seguenti abilità:</a:t>
            </a:r>
            <a:endParaRPr lang="it-IT" sz="1200" dirty="0"/>
          </a:p>
          <a:p>
            <a:pPr algn="just"/>
            <a:r>
              <a:rPr lang="it-IT" sz="1200" dirty="0"/>
              <a:t>•Utilizzare tecniche comunicative in grado di mirare ad obiettivi pratici e </a:t>
            </a:r>
            <a:r>
              <a:rPr lang="it-IT" sz="1200" dirty="0" smtClean="0"/>
              <a:t>raggiungibili;</a:t>
            </a:r>
            <a:endParaRPr lang="it-IT" sz="1200" dirty="0"/>
          </a:p>
          <a:p>
            <a:r>
              <a:rPr lang="it-IT" sz="1200" dirty="0"/>
              <a:t>•Applicare le tecniche più idonee basate sul modello delle zone </a:t>
            </a:r>
            <a:r>
              <a:rPr lang="it-IT" sz="1200" dirty="0" smtClean="0"/>
              <a:t>d’azione;</a:t>
            </a:r>
            <a:endParaRPr lang="it-IT" sz="1200" dirty="0"/>
          </a:p>
          <a:p>
            <a:r>
              <a:rPr lang="it-IT" sz="1200" dirty="0"/>
              <a:t>•Essere consapevoli delle possibili fonti di conflitto, saperle riconoscere e </a:t>
            </a:r>
            <a:r>
              <a:rPr lang="it-IT" sz="1200" dirty="0" smtClean="0"/>
              <a:t>governare;</a:t>
            </a:r>
            <a:endParaRPr lang="it-IT" sz="1200" dirty="0"/>
          </a:p>
          <a:p>
            <a:r>
              <a:rPr lang="it-IT" sz="1200" dirty="0"/>
              <a:t>•Trasformare situazioni potenzialmente conflittuali in situazioni di </a:t>
            </a:r>
            <a:r>
              <a:rPr lang="it-IT" sz="1200" dirty="0" smtClean="0"/>
              <a:t>cooperazione.</a:t>
            </a:r>
            <a:endParaRPr lang="it-IT" sz="1200" dirty="0"/>
          </a:p>
          <a:p>
            <a:pPr algn="just"/>
            <a:r>
              <a:rPr lang="it-IT" sz="1200" dirty="0"/>
              <a:t>L’attività formativa </a:t>
            </a:r>
            <a:r>
              <a:rPr lang="it-IT" sz="1200" dirty="0" err="1" smtClean="0"/>
              <a:t>priviligerà</a:t>
            </a:r>
            <a:r>
              <a:rPr lang="it-IT" sz="1200" dirty="0" smtClean="0"/>
              <a:t> una metodologia esperienziale per dare efficacia all’apprendimento delle competenze previste.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607064" y="3280270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formativo è rivolto a coloro che nella propria attività professionale </a:t>
            </a:r>
            <a:r>
              <a:rPr lang="it-IT" sz="1200" dirty="0" smtClean="0"/>
              <a:t>abbiano frequenti </a:t>
            </a:r>
            <a:r>
              <a:rPr lang="it-IT" sz="1200" dirty="0"/>
              <a:t>rapporti </a:t>
            </a:r>
            <a:r>
              <a:rPr lang="it-IT" sz="1200" dirty="0" smtClean="0"/>
              <a:t>con persone </a:t>
            </a:r>
            <a:r>
              <a:rPr lang="it-IT" sz="1200" dirty="0"/>
              <a:t>interne ed esterne all’azienda, con le quali </a:t>
            </a:r>
            <a:r>
              <a:rPr lang="it-IT" sz="1200" dirty="0" smtClean="0"/>
              <a:t>sia necessario </a:t>
            </a:r>
            <a:r>
              <a:rPr lang="it-IT" sz="1200" dirty="0"/>
              <a:t>stabilire una relazione di efficacia immediata e costruire relazioni di </a:t>
            </a:r>
            <a:r>
              <a:rPr lang="it-IT" sz="1200" dirty="0" smtClean="0"/>
              <a:t>lungo periodo in reciproca </a:t>
            </a:r>
            <a:r>
              <a:rPr lang="it-IT" sz="1200" dirty="0"/>
              <a:t>fiducia.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951977" y="439627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951977" y="478486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612575" y="4396275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629106" y="4782628"/>
            <a:ext cx="619544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1200" dirty="0" err="1"/>
              <a:t>Edizione</a:t>
            </a:r>
            <a:r>
              <a:rPr lang="en-US" sz="1200" dirty="0"/>
              <a:t> 1: </a:t>
            </a:r>
            <a:r>
              <a:rPr lang="it-IT" sz="1200" dirty="0"/>
              <a:t>sabato 30/11/2019 con orario 9.00 – 13.00 e 14.00-18.00</a:t>
            </a:r>
          </a:p>
          <a:p>
            <a:pPr lvl="0"/>
            <a:r>
              <a:rPr lang="it-IT" sz="1200" dirty="0"/>
              <a:t> </a:t>
            </a:r>
            <a:r>
              <a:rPr lang="it-IT" sz="1200" dirty="0" smtClean="0"/>
              <a:t>                   sabato 14/12/2019 </a:t>
            </a:r>
            <a:r>
              <a:rPr lang="it-IT" sz="1200" dirty="0"/>
              <a:t>con orario 9.00 – 13.00</a:t>
            </a:r>
          </a:p>
          <a:p>
            <a:endParaRPr lang="it-IT" sz="1200" dirty="0"/>
          </a:p>
          <a:p>
            <a:pPr lvl="0"/>
            <a:r>
              <a:rPr lang="en-US" sz="1200" dirty="0" err="1"/>
              <a:t>Edizione</a:t>
            </a:r>
            <a:r>
              <a:rPr lang="en-US" sz="1200" dirty="0"/>
              <a:t> 2: </a:t>
            </a:r>
            <a:r>
              <a:rPr lang="it-IT" sz="1200" dirty="0"/>
              <a:t>sabato 01/02/2020 con orario 9.00 – 13.00 e 14.00-18.00</a:t>
            </a:r>
          </a:p>
          <a:p>
            <a:pPr lvl="0"/>
            <a:r>
              <a:rPr lang="it-IT" sz="1200" dirty="0"/>
              <a:t> </a:t>
            </a:r>
            <a:r>
              <a:rPr lang="it-IT" sz="1200" dirty="0" smtClean="0"/>
              <a:t>                   </a:t>
            </a:r>
            <a:r>
              <a:rPr lang="it-IT" sz="1200" smtClean="0"/>
              <a:t>sabato 15/02/2020 </a:t>
            </a:r>
            <a:r>
              <a:rPr lang="it-IT" sz="1200" dirty="0"/>
              <a:t>con orario 9.00 – 13.00</a:t>
            </a:r>
          </a:p>
          <a:p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951977" y="609231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623594" y="6092310"/>
            <a:ext cx="620095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Maria Grillo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12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951977" y="401525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607064" y="4009922"/>
            <a:ext cx="622299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2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601553" y="2173960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Attraverso l’intervento, i partecipanti verranno stimolati ad apprendere come sostenere </a:t>
            </a:r>
            <a:r>
              <a:rPr lang="it-IT" sz="1200" dirty="0"/>
              <a:t>relazioni efficaci </a:t>
            </a:r>
            <a:r>
              <a:rPr lang="it-IT" sz="1200" dirty="0" smtClean="0"/>
              <a:t>ed immediate </a:t>
            </a:r>
            <a:r>
              <a:rPr lang="it-IT" sz="1200" dirty="0"/>
              <a:t>con i propri </a:t>
            </a:r>
            <a:r>
              <a:rPr lang="it-IT" sz="1200" dirty="0" smtClean="0"/>
              <a:t>interlocutori, utilizzando tecniche comunicative in grado di </a:t>
            </a:r>
            <a:r>
              <a:rPr lang="it-IT" sz="1200" dirty="0"/>
              <a:t>mirare ad obiettivi pratici e </a:t>
            </a:r>
            <a:r>
              <a:rPr lang="it-IT" sz="1200" dirty="0" smtClean="0"/>
              <a:t>raggiungibili.</a:t>
            </a:r>
            <a:r>
              <a:rPr lang="it-IT" sz="1200" dirty="0"/>
              <a:t> </a:t>
            </a:r>
            <a:r>
              <a:rPr lang="it-IT" sz="1200" dirty="0" smtClean="0"/>
              <a:t>Impareranno ad essere </a:t>
            </a:r>
            <a:r>
              <a:rPr lang="it-IT" sz="1200" dirty="0"/>
              <a:t>consapevoli delle possibili fonti di conflitto, </a:t>
            </a:r>
            <a:r>
              <a:rPr lang="it-IT" sz="1200" dirty="0" smtClean="0"/>
              <a:t>sapendole </a:t>
            </a:r>
            <a:r>
              <a:rPr lang="it-IT" sz="1200" dirty="0"/>
              <a:t>riconoscere e </a:t>
            </a:r>
            <a:r>
              <a:rPr lang="it-IT" sz="1200" dirty="0" smtClean="0"/>
              <a:t>governare,</a:t>
            </a:r>
            <a:r>
              <a:rPr lang="it-IT" sz="1200" dirty="0"/>
              <a:t> </a:t>
            </a:r>
            <a:r>
              <a:rPr lang="it-IT" sz="1200" dirty="0" smtClean="0"/>
              <a:t>trasformando </a:t>
            </a:r>
            <a:r>
              <a:rPr lang="it-IT" sz="1200" dirty="0"/>
              <a:t>situazioni potenzialmente conflittuali in situazioni di </a:t>
            </a:r>
            <a:r>
              <a:rPr lang="it-IT" sz="1200" dirty="0" smtClean="0"/>
              <a:t>cooperazione. 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894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Organizzazione </a:t>
            </a:r>
            <a:r>
              <a:rPr lang="it-IT" b="1" dirty="0"/>
              <a:t>eventi: planning, </a:t>
            </a:r>
            <a:r>
              <a:rPr lang="it-IT" b="1" dirty="0" err="1" smtClean="0"/>
              <a:t>oganization</a:t>
            </a:r>
            <a:r>
              <a:rPr lang="it-IT" b="1" dirty="0" smtClean="0"/>
              <a:t> </a:t>
            </a:r>
            <a:r>
              <a:rPr lang="it-IT" b="1" dirty="0"/>
              <a:t>and </a:t>
            </a:r>
            <a:r>
              <a:rPr lang="it-IT" b="1" dirty="0" err="1" smtClean="0"/>
              <a:t>resource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478062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46001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47892" y="755072"/>
            <a:ext cx="620646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Il percorso formativo mira ad approfondire gli aspetti peculiari dell’organizzazione di eventi. Affronterà</a:t>
            </a:r>
            <a:r>
              <a:rPr lang="it-IT" sz="1200" dirty="0"/>
              <a:t>, innanzitutto, le qualità ed i compiti principali di </a:t>
            </a:r>
            <a:r>
              <a:rPr lang="it-IT" sz="1200" dirty="0" smtClean="0"/>
              <a:t>un </a:t>
            </a:r>
            <a:r>
              <a:rPr lang="it-IT" sz="1200" dirty="0" err="1" smtClean="0"/>
              <a:t>event</a:t>
            </a:r>
            <a:r>
              <a:rPr lang="it-IT" sz="1200" dirty="0" smtClean="0"/>
              <a:t> </a:t>
            </a:r>
            <a:r>
              <a:rPr lang="it-IT" sz="1200" dirty="0" err="1"/>
              <a:t>planner</a:t>
            </a:r>
            <a:r>
              <a:rPr lang="it-IT" sz="1200" dirty="0"/>
              <a:t>. </a:t>
            </a:r>
            <a:r>
              <a:rPr lang="it-IT" sz="1200" dirty="0" smtClean="0"/>
              <a:t>Successivamente</a:t>
            </a:r>
            <a:r>
              <a:rPr lang="it-IT" sz="1200" dirty="0"/>
              <a:t>, si analizzeranno:</a:t>
            </a:r>
          </a:p>
          <a:p>
            <a:pPr algn="just"/>
            <a:r>
              <a:rPr lang="it-IT" sz="1200" dirty="0"/>
              <a:t>•le tipologie di eventi di interesse delle aziende: eventi interni all’azienda, </a:t>
            </a:r>
            <a:r>
              <a:rPr lang="it-IT" sz="1200" dirty="0" smtClean="0"/>
              <a:t>eventi </a:t>
            </a:r>
            <a:r>
              <a:rPr lang="it-IT" sz="1200" dirty="0"/>
              <a:t>rivolti </a:t>
            </a:r>
            <a:r>
              <a:rPr lang="it-IT" sz="1200" dirty="0" smtClean="0"/>
              <a:t>al pubblico</a:t>
            </a:r>
            <a:r>
              <a:rPr lang="it-IT" sz="1200" dirty="0"/>
              <a:t>, eventi rivolti ai partner, eventi celebrativi, eventi culturali, fiere di settore;</a:t>
            </a:r>
          </a:p>
          <a:p>
            <a:pPr algn="just"/>
            <a:r>
              <a:rPr lang="it-IT" sz="1200" dirty="0"/>
              <a:t>•le fasi dell’organizzazione di un evento: analisi del cliente e della richiesta, analisi </a:t>
            </a:r>
            <a:r>
              <a:rPr lang="it-IT" sz="1200" dirty="0" smtClean="0"/>
              <a:t>e gestione </a:t>
            </a:r>
            <a:r>
              <a:rPr lang="it-IT" sz="1200" dirty="0"/>
              <a:t>delle risorse, scelta del giorno e della location, pianificazione vera e </a:t>
            </a:r>
            <a:r>
              <a:rPr lang="it-IT" sz="1200" dirty="0" smtClean="0"/>
              <a:t>propria, prove </a:t>
            </a:r>
            <a:r>
              <a:rPr lang="it-IT" sz="1200" dirty="0"/>
              <a:t>e simulazioni, realizzazione, post-</a:t>
            </a:r>
            <a:r>
              <a:rPr lang="it-IT" sz="1200" dirty="0" err="1"/>
              <a:t>event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69731" y="3453464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formativo è rivolto a </a:t>
            </a:r>
            <a:r>
              <a:rPr lang="it-IT" sz="1200" dirty="0" smtClean="0"/>
              <a:t>tutti i lavoratori che </a:t>
            </a:r>
            <a:r>
              <a:rPr lang="it-IT" sz="1200" dirty="0"/>
              <a:t>nella propria attività </a:t>
            </a:r>
            <a:r>
              <a:rPr lang="it-IT" sz="1200" dirty="0" smtClean="0"/>
              <a:t>professionale abbiano </a:t>
            </a:r>
            <a:r>
              <a:rPr lang="it-IT" sz="1200" dirty="0"/>
              <a:t>interesse a sviluppare le proprie capacità nell'organizzazione di eventi.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43810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88415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69732" y="4444284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69732" y="4884154"/>
            <a:ext cx="622830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/>
              <a:t>Edizione</a:t>
            </a:r>
            <a:r>
              <a:rPr lang="en-US" sz="1200" dirty="0"/>
              <a:t> 1: </a:t>
            </a:r>
            <a:r>
              <a:rPr lang="it-IT" sz="1200" dirty="0"/>
              <a:t>martedì </a:t>
            </a:r>
            <a:r>
              <a:rPr lang="it-IT" sz="1200" dirty="0" smtClean="0"/>
              <a:t>3 dicembre 2019 </a:t>
            </a:r>
            <a:endParaRPr lang="it-IT" sz="1200" dirty="0"/>
          </a:p>
          <a:p>
            <a:r>
              <a:rPr lang="en-US" sz="1200" dirty="0" err="1"/>
              <a:t>Edizione</a:t>
            </a:r>
            <a:r>
              <a:rPr lang="en-US" sz="1200" dirty="0"/>
              <a:t> 2: </a:t>
            </a:r>
            <a:r>
              <a:rPr lang="it-IT" sz="1200" dirty="0"/>
              <a:t>martedì </a:t>
            </a:r>
            <a:r>
              <a:rPr lang="it-IT" sz="1200" dirty="0" smtClean="0"/>
              <a:t>4 febbraio </a:t>
            </a:r>
            <a:r>
              <a:rPr lang="it-IT" sz="1200" dirty="0"/>
              <a:t>2020</a:t>
            </a:r>
          </a:p>
          <a:p>
            <a:endParaRPr lang="en-US" sz="1200" dirty="0"/>
          </a:p>
          <a:p>
            <a:r>
              <a:rPr lang="en-US" sz="1200" dirty="0"/>
              <a:t>Le </a:t>
            </a:r>
            <a:r>
              <a:rPr lang="en-US" sz="1200" dirty="0" err="1"/>
              <a:t>lezioni</a:t>
            </a:r>
            <a:r>
              <a:rPr lang="en-US" sz="1200" dirty="0"/>
              <a:t> </a:t>
            </a:r>
            <a:r>
              <a:rPr lang="en-US" sz="1200" dirty="0" err="1"/>
              <a:t>si</a:t>
            </a:r>
            <a:r>
              <a:rPr lang="en-US" sz="1200" dirty="0"/>
              <a:t> </a:t>
            </a:r>
            <a:r>
              <a:rPr lang="en-US" sz="1200" dirty="0" err="1"/>
              <a:t>terranno</a:t>
            </a:r>
            <a:r>
              <a:rPr lang="en-US" sz="1200" dirty="0"/>
              <a:t> con </a:t>
            </a:r>
            <a:r>
              <a:rPr lang="en-US" sz="1200" dirty="0" err="1"/>
              <a:t>il</a:t>
            </a:r>
            <a:r>
              <a:rPr lang="en-US" sz="1200" dirty="0"/>
              <a:t> </a:t>
            </a:r>
            <a:r>
              <a:rPr lang="en-US" sz="1200" dirty="0" err="1"/>
              <a:t>seguente</a:t>
            </a:r>
            <a:r>
              <a:rPr lang="en-US" sz="1200" dirty="0"/>
              <a:t> </a:t>
            </a:r>
            <a:r>
              <a:rPr lang="it-IT" sz="1200" dirty="0"/>
              <a:t>orario: dalle ore </a:t>
            </a:r>
            <a:r>
              <a:rPr lang="it-IT" sz="1200" dirty="0" smtClean="0"/>
              <a:t>19.00 </a:t>
            </a:r>
            <a:r>
              <a:rPr lang="it-IT" sz="1200" dirty="0"/>
              <a:t>alle ore </a:t>
            </a:r>
            <a:r>
              <a:rPr lang="it-IT" sz="1200" dirty="0" smtClean="0"/>
              <a:t>23.00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86224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47890" y="5862243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Enrico Candeloro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4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01831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69731" y="4027301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2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69731" y="2478062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Attraverso l’intervento, i partecipanti verranno stimolati a definire gli aspetti caratterizzanti dell’organizzazione di eventi: ruoli, risorse e fasi. Verranno poi stimolati nell’apprendimento della pianificazione di un evento partendo dall’esigenza manifestata, dell’individuazione delle fasi di organizzazione e nell’analisi delle risorse e dell’organizzazione di un evento. 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3384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Le </a:t>
            </a:r>
            <a:r>
              <a:rPr lang="it-IT" b="1" dirty="0"/>
              <a:t>terme del pensiero - staccare dal </a:t>
            </a:r>
            <a:r>
              <a:rPr lang="it-IT" b="1" dirty="0" smtClean="0"/>
              <a:t>lavoro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102446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97261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47892" y="755072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laboratorio </a:t>
            </a:r>
            <a:r>
              <a:rPr lang="it-IT" sz="1200" dirty="0" smtClean="0"/>
              <a:t>esperienziale </a:t>
            </a:r>
            <a:r>
              <a:rPr lang="it-IT" sz="1200" dirty="0"/>
              <a:t>introduce i partecipanti allo stress management ossia </a:t>
            </a:r>
            <a:r>
              <a:rPr lang="it-IT" sz="1200" dirty="0" smtClean="0"/>
              <a:t>agli strumenti </a:t>
            </a:r>
            <a:r>
              <a:rPr lang="it-IT" sz="1200" dirty="0"/>
              <a:t>di gestione delle emozioni e delle relazioni interpersonali, ponendosi </a:t>
            </a:r>
            <a:r>
              <a:rPr lang="it-IT" sz="1200" dirty="0" smtClean="0"/>
              <a:t>i seguenti obiettivi: gestire </a:t>
            </a:r>
            <a:r>
              <a:rPr lang="it-IT" sz="1200" dirty="0"/>
              <a:t>meglio le emozioni nelle situazioni di </a:t>
            </a:r>
            <a:r>
              <a:rPr lang="it-IT" sz="1200" dirty="0" smtClean="0"/>
              <a:t>tensione,</a:t>
            </a:r>
            <a:r>
              <a:rPr lang="it-IT" sz="1200" dirty="0"/>
              <a:t> </a:t>
            </a:r>
            <a:r>
              <a:rPr lang="it-IT" sz="1200" dirty="0" smtClean="0"/>
              <a:t>conoscere </a:t>
            </a:r>
            <a:r>
              <a:rPr lang="it-IT" sz="1200" dirty="0"/>
              <a:t>i meccanismi dello stress ed individuarne le </a:t>
            </a:r>
            <a:r>
              <a:rPr lang="it-IT" sz="1200" dirty="0" smtClean="0"/>
              <a:t>cause,</a:t>
            </a:r>
            <a:r>
              <a:rPr lang="it-IT" sz="1200" dirty="0"/>
              <a:t> </a:t>
            </a:r>
            <a:r>
              <a:rPr lang="it-IT" sz="1200" dirty="0" smtClean="0"/>
              <a:t>apprendere </a:t>
            </a:r>
            <a:r>
              <a:rPr lang="it-IT" sz="1200" dirty="0"/>
              <a:t>delle tecniche di rilassamento per abbassare rapidamente il livello </a:t>
            </a:r>
            <a:r>
              <a:rPr lang="it-IT" sz="1200" dirty="0" smtClean="0"/>
              <a:t>di tensione, apprendere </a:t>
            </a:r>
            <a:r>
              <a:rPr lang="it-IT" sz="1200" dirty="0"/>
              <a:t>metodi per affrontare le tensioni </a:t>
            </a:r>
            <a:r>
              <a:rPr lang="it-IT" sz="1200" dirty="0" smtClean="0"/>
              <a:t>lavorative, applicare </a:t>
            </a:r>
            <a:r>
              <a:rPr lang="it-IT" sz="1200" dirty="0"/>
              <a:t>tecniche di comunicazione utili a gestire lo stress generato dai </a:t>
            </a:r>
            <a:r>
              <a:rPr lang="it-IT" sz="1200" dirty="0" smtClean="0"/>
              <a:t>nostri interlocutori.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8711" y="2976310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laboratorio </a:t>
            </a:r>
            <a:r>
              <a:rPr lang="it-IT" sz="1200" dirty="0" smtClean="0"/>
              <a:t>esperienziale </a:t>
            </a:r>
            <a:r>
              <a:rPr lang="it-IT" sz="1200" dirty="0"/>
              <a:t>è rivolto a tutti i lavoratori che desiderano </a:t>
            </a:r>
            <a:r>
              <a:rPr lang="it-IT" sz="1200" dirty="0" smtClean="0"/>
              <a:t>acquisire maggiore </a:t>
            </a:r>
            <a:r>
              <a:rPr lang="it-IT" sz="1200" dirty="0"/>
              <a:t>consapevolezza emozionale e gestire il proprio stress attraverso </a:t>
            </a:r>
            <a:r>
              <a:rPr lang="it-IT" sz="1200" dirty="0" smtClean="0"/>
              <a:t>metodi pratici </a:t>
            </a:r>
            <a:r>
              <a:rPr lang="it-IT" sz="1200" dirty="0"/>
              <a:t>applicabili alla propria quotidianità professionale.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24005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73113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36870" y="4240056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Hotel di Abano Terme/ Montegrotto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31460" y="4731133"/>
            <a:ext cx="622830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Data </a:t>
            </a:r>
            <a:r>
              <a:rPr lang="it-IT" sz="1200" dirty="0"/>
              <a:t>da definirsi - Orario </a:t>
            </a:r>
            <a:r>
              <a:rPr lang="it-IT" sz="1200" dirty="0" smtClean="0"/>
              <a:t>diurno il </a:t>
            </a:r>
            <a:r>
              <a:rPr lang="it-IT" sz="1200" dirty="0" smtClean="0"/>
              <a:t>sabato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22220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26048" y="5222209"/>
            <a:ext cx="6250147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74898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8710" y="3744020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1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47890" y="2102446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Attraverso l’intervento, i partecipanti verranno stimolati all’apprendimento nell’attuazione di strategie operative di gestione dello stress, con un autodiagnosi e con l’utilizzo di tecniche per sentirsi distesi, mettendo appunto il proprio metodo personale «antistress».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94393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Wine </a:t>
            </a:r>
            <a:r>
              <a:rPr lang="it-IT" b="1" dirty="0"/>
              <a:t>&amp; management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746027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52367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47892" y="755072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Si tratta di un laboratorio </a:t>
            </a:r>
            <a:r>
              <a:rPr lang="it-IT" sz="1200" dirty="0" err="1" smtClean="0"/>
              <a:t>esperenziale</a:t>
            </a:r>
            <a:r>
              <a:rPr lang="it-IT" sz="1200" dirty="0" smtClean="0"/>
              <a:t> </a:t>
            </a:r>
            <a:r>
              <a:rPr lang="it-IT" sz="1200" dirty="0"/>
              <a:t>che utilizza la </a:t>
            </a:r>
            <a:r>
              <a:rPr lang="it-IT" sz="1200" dirty="0" smtClean="0"/>
              <a:t>metafora della </a:t>
            </a:r>
            <a:r>
              <a:rPr lang="it-IT" sz="1200" dirty="0"/>
              <a:t>degustazione enologica come metodologia attraverso cui individuare </a:t>
            </a:r>
            <a:r>
              <a:rPr lang="it-IT" sz="1200" dirty="0" smtClean="0"/>
              <a:t>e sperimentare </a:t>
            </a:r>
            <a:r>
              <a:rPr lang="it-IT" sz="1200" dirty="0"/>
              <a:t>difficoltà, caratteristiche, possibilità e nuove capacità per rilevare </a:t>
            </a:r>
            <a:r>
              <a:rPr lang="it-IT" sz="1200" dirty="0" smtClean="0"/>
              <a:t>ed utilizzare </a:t>
            </a:r>
            <a:r>
              <a:rPr lang="it-IT" sz="1200" dirty="0"/>
              <a:t>i segnali deboli nel rapporto con i propri interlocutori e nella gestione </a:t>
            </a:r>
            <a:r>
              <a:rPr lang="it-IT" sz="1200" dirty="0" smtClean="0"/>
              <a:t>del cambiamento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36869" y="3558911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formativo è rivolto a coloro che occupano un ruolo di gestione </a:t>
            </a:r>
            <a:r>
              <a:rPr lang="it-IT" sz="1200" dirty="0" smtClean="0"/>
              <a:t>ed organizzazione </a:t>
            </a:r>
            <a:r>
              <a:rPr lang="it-IT" sz="1200" dirty="0"/>
              <a:t>di un team.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82246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36291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58711" y="4822465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A.A.M.A. – Accademia </a:t>
            </a:r>
            <a:r>
              <a:rPr lang="it-IT" sz="1200" dirty="0" err="1"/>
              <a:t>Arti&amp;Mestieri</a:t>
            </a:r>
            <a:r>
              <a:rPr lang="it-IT" sz="1200" dirty="0"/>
              <a:t> Alimentari – Via Due Palazzi 43/1 Padova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47892" y="5349077"/>
            <a:ext cx="622830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14/12/2019 – Orario: 9:00 – 15:00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8380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47889" y="5838090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Dr. Luigi Migliore e Alberto </a:t>
            </a:r>
            <a:r>
              <a:rPr lang="it-IT" sz="1200" dirty="0" err="1" smtClean="0"/>
              <a:t>Ivaldi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6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24279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36869" y="4242797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1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47890" y="1745485"/>
            <a:ext cx="620646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</a:t>
            </a:r>
            <a:r>
              <a:rPr lang="it-IT" sz="1200" dirty="0" smtClean="0"/>
              <a:t>’intervento, </a:t>
            </a:r>
            <a:r>
              <a:rPr lang="it-IT" sz="1200" dirty="0"/>
              <a:t>permette di </a:t>
            </a:r>
            <a:r>
              <a:rPr lang="it-IT" sz="1200" dirty="0" smtClean="0"/>
              <a:t>affrontare tematiche </a:t>
            </a:r>
            <a:r>
              <a:rPr lang="it-IT" sz="1200" dirty="0"/>
              <a:t>fondamentali per i manager e per chi gestisce le risorse umane in </a:t>
            </a:r>
            <a:r>
              <a:rPr lang="it-IT" sz="1200" dirty="0" smtClean="0"/>
              <a:t>azienda. I </a:t>
            </a:r>
            <a:r>
              <a:rPr lang="it-IT" sz="1200" dirty="0"/>
              <a:t>partecipanti potranno migliorare e sviluppare le </a:t>
            </a:r>
            <a:r>
              <a:rPr lang="it-IT" sz="1200" dirty="0" smtClean="0"/>
              <a:t>seguenti competenze</a:t>
            </a:r>
            <a:r>
              <a:rPr lang="it-IT" sz="1200" dirty="0"/>
              <a:t>:</a:t>
            </a:r>
          </a:p>
          <a:p>
            <a:pPr algn="just"/>
            <a:r>
              <a:rPr lang="it-IT" sz="1200" dirty="0"/>
              <a:t>-saper percepire i segnali ed integrare il contributo dei membri del team per </a:t>
            </a:r>
            <a:r>
              <a:rPr lang="it-IT" sz="1200" dirty="0" smtClean="0"/>
              <a:t>sviluppare capacità </a:t>
            </a:r>
            <a:r>
              <a:rPr lang="it-IT" sz="1200" dirty="0"/>
              <a:t>di intervento sulle dinamiche di interazione tra i </a:t>
            </a:r>
            <a:r>
              <a:rPr lang="it-IT" sz="1200" dirty="0" smtClean="0"/>
              <a:t>membri;</a:t>
            </a:r>
          </a:p>
          <a:p>
            <a:r>
              <a:rPr lang="it-IT" sz="1200" dirty="0"/>
              <a:t>-saper sfruttare al meglio le differenti prospettive e risorse offerte da ciascun </a:t>
            </a:r>
            <a:r>
              <a:rPr lang="it-IT" sz="1200" dirty="0" smtClean="0"/>
              <a:t>individuo;</a:t>
            </a:r>
            <a:endParaRPr lang="it-IT" sz="1200" dirty="0"/>
          </a:p>
          <a:p>
            <a:pPr algn="just"/>
            <a:r>
              <a:rPr lang="it-IT" sz="1200" dirty="0"/>
              <a:t>-prendere decisioni di gruppo efficaci e gestire le relazioni con attori esterni al team (</a:t>
            </a:r>
            <a:r>
              <a:rPr lang="it-IT" sz="1200" dirty="0" smtClean="0"/>
              <a:t>es. top </a:t>
            </a:r>
            <a:r>
              <a:rPr lang="it-IT" sz="1200" dirty="0"/>
              <a:t>management, stakeholder, etc</a:t>
            </a:r>
            <a:r>
              <a:rPr lang="it-IT" sz="1200" dirty="0" smtClean="0"/>
              <a:t>.).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13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 - Cooking </a:t>
            </a:r>
            <a:r>
              <a:rPr lang="en-US" b="1" dirty="0"/>
              <a:t>lab for team </a:t>
            </a:r>
            <a:r>
              <a:rPr lang="en-US" b="1" dirty="0" err="1"/>
              <a:t>bulding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873179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975741" y="319466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47892" y="755072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laboratorio </a:t>
            </a:r>
            <a:r>
              <a:rPr lang="it-IT" sz="1200" dirty="0" err="1"/>
              <a:t>esperenziale</a:t>
            </a:r>
            <a:r>
              <a:rPr lang="it-IT" sz="1200" dirty="0"/>
              <a:t> utilizzerà la metafora della cucina come luogo e strumento </a:t>
            </a:r>
            <a:r>
              <a:rPr lang="it-IT" sz="1200" dirty="0" smtClean="0"/>
              <a:t>di formazione </a:t>
            </a:r>
            <a:r>
              <a:rPr lang="it-IT" sz="1200" dirty="0"/>
              <a:t>per analizzare e sviluppare le competenze di team building dei partecipanti.</a:t>
            </a:r>
          </a:p>
          <a:p>
            <a:pPr algn="just"/>
            <a:r>
              <a:rPr lang="it-IT" sz="1200" dirty="0"/>
              <a:t>L’attività ludica ha lo scopo di creare un immediato senso d’appartenenza nel </a:t>
            </a:r>
            <a:r>
              <a:rPr lang="it-IT" sz="1200" dirty="0" smtClean="0"/>
              <a:t>team, sviluppando </a:t>
            </a:r>
            <a:r>
              <a:rPr lang="it-IT" sz="1200" dirty="0"/>
              <a:t>un clima di fiducia e stima tra i partecipanti, fondamentali per far </a:t>
            </a:r>
            <a:r>
              <a:rPr lang="it-IT" sz="1200" dirty="0" smtClean="0"/>
              <a:t>emergere nel </a:t>
            </a:r>
            <a:r>
              <a:rPr lang="it-IT" sz="1200" dirty="0"/>
              <a:t>singolo individuo abilità e competenze quali creatività, capacità d’ascolto </a:t>
            </a:r>
            <a:r>
              <a:rPr lang="it-IT" sz="1200" dirty="0" smtClean="0"/>
              <a:t>e leadership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3299" y="3194660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laboratorio </a:t>
            </a:r>
            <a:r>
              <a:rPr lang="it-IT" sz="1200" dirty="0" err="1"/>
              <a:t>esperenziale</a:t>
            </a:r>
            <a:r>
              <a:rPr lang="it-IT" sz="1200" dirty="0"/>
              <a:t> è rivolto ai manager, responsabili d’area o di funzione, </a:t>
            </a:r>
            <a:r>
              <a:rPr lang="it-IT" sz="1200" dirty="0" smtClean="0"/>
              <a:t>team leader </a:t>
            </a:r>
            <a:r>
              <a:rPr lang="it-IT" sz="1200" dirty="0"/>
              <a:t>che intendono sviluppare le competenze di creazione e gestione del team.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975741" y="422830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992940" y="465495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58713" y="4179492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A.A.M.A. – Accademia </a:t>
            </a:r>
            <a:r>
              <a:rPr lang="it-IT" sz="1200" dirty="0" err="1" smtClean="0"/>
              <a:t>Arti&amp;Mestieri</a:t>
            </a:r>
            <a:r>
              <a:rPr lang="it-IT" sz="1200" dirty="0" smtClean="0"/>
              <a:t> Alimentari – Via Due Palazzi 43/1 Padova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46659" y="4656148"/>
            <a:ext cx="6206461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Edizione</a:t>
            </a:r>
            <a:r>
              <a:rPr lang="en-US" sz="1200" dirty="0" smtClean="0"/>
              <a:t> 1: </a:t>
            </a:r>
            <a:r>
              <a:rPr lang="it-IT" sz="1200" dirty="0" smtClean="0"/>
              <a:t>7 e 14 gennaio 2020  </a:t>
            </a:r>
          </a:p>
          <a:p>
            <a:r>
              <a:rPr lang="en-US" sz="1200" dirty="0" err="1" smtClean="0"/>
              <a:t>Edizione</a:t>
            </a:r>
            <a:r>
              <a:rPr lang="en-US" sz="1200" dirty="0" smtClean="0"/>
              <a:t> 2: </a:t>
            </a:r>
            <a:r>
              <a:rPr lang="it-IT" sz="1200" dirty="0"/>
              <a:t>da definirsi previo il raggiungimento del n. minimo di allievi</a:t>
            </a:r>
          </a:p>
          <a:p>
            <a:endParaRPr lang="it-IT" sz="1200" dirty="0" smtClean="0"/>
          </a:p>
          <a:p>
            <a:r>
              <a:rPr lang="en-US" sz="1200" dirty="0" smtClean="0"/>
              <a:t>Le </a:t>
            </a:r>
            <a:r>
              <a:rPr lang="en-US" sz="1200" dirty="0" err="1" smtClean="0"/>
              <a:t>lezioni</a:t>
            </a:r>
            <a:r>
              <a:rPr lang="en-US" sz="1200" dirty="0" smtClean="0"/>
              <a:t> </a:t>
            </a:r>
            <a:r>
              <a:rPr lang="en-US" sz="1200" dirty="0" err="1" smtClean="0"/>
              <a:t>si</a:t>
            </a:r>
            <a:r>
              <a:rPr lang="en-US" sz="1200" dirty="0" smtClean="0"/>
              <a:t> </a:t>
            </a:r>
            <a:r>
              <a:rPr lang="en-US" sz="1200" dirty="0" err="1" smtClean="0"/>
              <a:t>terranno</a:t>
            </a:r>
            <a:r>
              <a:rPr lang="en-US" sz="1200" dirty="0" smtClean="0"/>
              <a:t> con </a:t>
            </a:r>
            <a:r>
              <a:rPr lang="en-US" sz="1200" dirty="0" err="1" smtClean="0"/>
              <a:t>il</a:t>
            </a:r>
            <a:r>
              <a:rPr lang="en-US" sz="1200" dirty="0" smtClean="0"/>
              <a:t> </a:t>
            </a:r>
            <a:r>
              <a:rPr lang="en-US" sz="1200" dirty="0" err="1" smtClean="0"/>
              <a:t>seguente</a:t>
            </a:r>
            <a:r>
              <a:rPr lang="en-US" sz="1200" dirty="0" smtClean="0"/>
              <a:t> </a:t>
            </a:r>
            <a:r>
              <a:rPr lang="it-IT" sz="1200" dirty="0" smtClean="0"/>
              <a:t>orario: dalle ore 20.00 alle ore 23.00</a:t>
            </a:r>
            <a:endParaRPr lang="en-US" sz="1200" dirty="0" smtClean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63959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47892" y="5679990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Chef Fabrizio </a:t>
            </a:r>
            <a:r>
              <a:rPr lang="it-IT" sz="1200" dirty="0" err="1" smtClean="0"/>
              <a:t>Rivaroli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6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975741" y="377940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58713" y="3779409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2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47892" y="1871247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L’attività formativa permetterà ai partecipanti di approfondire le competenze al fine di:</a:t>
            </a:r>
          </a:p>
          <a:p>
            <a:pPr algn="just"/>
            <a:r>
              <a:rPr lang="it-IT" sz="1200" dirty="0"/>
              <a:t>•conoscere le dinamiche e dei meccanismi che stanno alla base di un team di </a:t>
            </a:r>
            <a:r>
              <a:rPr lang="it-IT" sz="1200" dirty="0" smtClean="0"/>
              <a:t>successo;</a:t>
            </a:r>
            <a:endParaRPr lang="it-IT" sz="1200" dirty="0"/>
          </a:p>
          <a:p>
            <a:pPr algn="just"/>
            <a:r>
              <a:rPr lang="it-IT" sz="1200" dirty="0"/>
              <a:t>•comprendere la relazione tra elementi organizzativi ed elementi relazionali </a:t>
            </a:r>
            <a:r>
              <a:rPr lang="it-IT" sz="1200" dirty="0" smtClean="0"/>
              <a:t>all’interno del team;</a:t>
            </a:r>
            <a:endParaRPr lang="it-IT" sz="1200" dirty="0"/>
          </a:p>
          <a:p>
            <a:pPr algn="just"/>
            <a:r>
              <a:rPr lang="it-IT" sz="1200" dirty="0"/>
              <a:t>•motivare le persone per orientarle verso un obiettivo di </a:t>
            </a:r>
            <a:r>
              <a:rPr lang="it-IT" sz="1200" dirty="0" smtClean="0"/>
              <a:t>gruppo;</a:t>
            </a:r>
            <a:endParaRPr lang="it-IT" sz="1200" dirty="0"/>
          </a:p>
          <a:p>
            <a:pPr algn="just"/>
            <a:r>
              <a:rPr lang="it-IT" sz="1200" dirty="0"/>
              <a:t>•comprendere e valorizzare le potenzialità di ogni </a:t>
            </a:r>
            <a:r>
              <a:rPr lang="it-IT" sz="1200" dirty="0" smtClean="0"/>
              <a:t>collaboratore;</a:t>
            </a:r>
            <a:endParaRPr lang="it-IT" sz="1200" dirty="0"/>
          </a:p>
          <a:p>
            <a:pPr algn="just"/>
            <a:r>
              <a:rPr lang="it-IT" sz="1200" dirty="0"/>
              <a:t>•mantenere l’efficienza del team, anche in situazioni di </a:t>
            </a:r>
            <a:r>
              <a:rPr lang="it-IT" sz="1200" dirty="0" smtClean="0"/>
              <a:t>crisi.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7113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Self </a:t>
            </a:r>
            <a:r>
              <a:rPr lang="it-IT" b="1" dirty="0"/>
              <a:t>brand - cura e cambiamento della propria </a:t>
            </a:r>
            <a:r>
              <a:rPr lang="it-IT" b="1" dirty="0" smtClean="0"/>
              <a:t>immagine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4973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567036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33498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47892" y="755072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laboratorio </a:t>
            </a:r>
            <a:r>
              <a:rPr lang="it-IT" sz="1200" dirty="0" err="1"/>
              <a:t>esperenziale</a:t>
            </a:r>
            <a:r>
              <a:rPr lang="it-IT" sz="1200" dirty="0"/>
              <a:t>, attraverso pratiche e casi concreti, intende fornire </a:t>
            </a:r>
            <a:r>
              <a:rPr lang="it-IT" sz="1200" dirty="0" smtClean="0"/>
              <a:t>un approfondimento </a:t>
            </a:r>
            <a:r>
              <a:rPr lang="it-IT" sz="1200" dirty="0"/>
              <a:t>sulle strategie di </a:t>
            </a:r>
            <a:r>
              <a:rPr lang="it-IT" sz="1200" dirty="0" err="1"/>
              <a:t>branding</a:t>
            </a:r>
            <a:r>
              <a:rPr lang="it-IT" sz="1200" dirty="0"/>
              <a:t>, ovvero la capacità di promuovere </a:t>
            </a:r>
            <a:r>
              <a:rPr lang="it-IT" sz="1200" dirty="0" smtClean="0"/>
              <a:t>sé stessi</a:t>
            </a:r>
            <a:r>
              <a:rPr lang="it-IT" sz="1200" dirty="0"/>
              <a:t>, al fine di essere gradito o comunque appetibile nei confronti di una </a:t>
            </a:r>
            <a:r>
              <a:rPr lang="it-IT" sz="1200" dirty="0" smtClean="0"/>
              <a:t>comunità professionale </a:t>
            </a:r>
            <a:r>
              <a:rPr lang="it-IT" sz="1200" dirty="0"/>
              <a:t>(e non).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25848" y="3334987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L'attività è rivolta </a:t>
            </a:r>
            <a:r>
              <a:rPr lang="it-IT" sz="1200" dirty="0" smtClean="0"/>
              <a:t>ai lavoratori </a:t>
            </a:r>
            <a:r>
              <a:rPr lang="it-IT" sz="1200" dirty="0"/>
              <a:t>che intendono approfondire le competenze sulle strategie </a:t>
            </a:r>
            <a:r>
              <a:rPr lang="it-IT" sz="1200" dirty="0" smtClean="0"/>
              <a:t>di </a:t>
            </a:r>
            <a:r>
              <a:rPr lang="it-IT" sz="1200" dirty="0" err="1" smtClean="0"/>
              <a:t>branding</a:t>
            </a:r>
            <a:r>
              <a:rPr lang="it-IT" sz="1200" dirty="0" smtClean="0"/>
              <a:t> </a:t>
            </a:r>
            <a:r>
              <a:rPr lang="it-IT" sz="1200" dirty="0"/>
              <a:t>per la presentazione di sé stessi come un prodotto da scegliere </a:t>
            </a:r>
            <a:r>
              <a:rPr lang="it-IT" sz="1200" dirty="0" smtClean="0"/>
              <a:t>perché migliore </a:t>
            </a:r>
            <a:r>
              <a:rPr lang="it-IT" sz="1200" dirty="0"/>
              <a:t>degli altri, sia per costruirsi una carriera</a:t>
            </a:r>
            <a:r>
              <a:rPr lang="it-IT" sz="1200" dirty="0" smtClean="0"/>
              <a:t>, sia </a:t>
            </a:r>
            <a:r>
              <a:rPr lang="it-IT" sz="1200" dirty="0"/>
              <a:t>per essere scelti per un </a:t>
            </a:r>
            <a:r>
              <a:rPr lang="it-IT" sz="1200" dirty="0" smtClean="0"/>
              <a:t>nuovo impiego</a:t>
            </a:r>
            <a:r>
              <a:rPr lang="it-IT" sz="1200" dirty="0"/>
              <a:t>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65130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15258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26051" y="4651305"/>
            <a:ext cx="621718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25849" y="5152583"/>
            <a:ext cx="621738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definirsi - Orario diurno il week-end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69077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14925" y="5686802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4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21017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25848" y="4210173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4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36869" y="1567036"/>
            <a:ext cx="620646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</a:t>
            </a:r>
            <a:r>
              <a:rPr lang="it-IT" sz="1200" dirty="0" smtClean="0"/>
              <a:t>laboratorio mira all’apprendimento degli elementi che </a:t>
            </a:r>
            <a:r>
              <a:rPr lang="it-IT" sz="1200" dirty="0"/>
              <a:t>portano a costruire un self brand vincente:</a:t>
            </a:r>
          </a:p>
          <a:p>
            <a:r>
              <a:rPr lang="it-IT" sz="1200" dirty="0"/>
              <a:t>•</a:t>
            </a:r>
            <a:r>
              <a:rPr lang="it-IT" sz="1200" dirty="0" smtClean="0"/>
              <a:t>individuazione di </a:t>
            </a:r>
            <a:r>
              <a:rPr lang="it-IT" sz="1200" dirty="0"/>
              <a:t>cosa si voglia davvero fare nella </a:t>
            </a:r>
            <a:r>
              <a:rPr lang="it-IT" sz="1200" dirty="0" smtClean="0"/>
              <a:t>vita;</a:t>
            </a:r>
            <a:endParaRPr lang="it-IT" sz="1200" dirty="0"/>
          </a:p>
          <a:p>
            <a:pPr algn="just"/>
            <a:r>
              <a:rPr lang="it-IT" sz="1200" dirty="0" smtClean="0"/>
              <a:t>•scelta di </a:t>
            </a:r>
            <a:r>
              <a:rPr lang="it-IT" sz="1200" dirty="0"/>
              <a:t>un ruolo o un’attività in cui </a:t>
            </a:r>
            <a:r>
              <a:rPr lang="it-IT" sz="1200" dirty="0" smtClean="0"/>
              <a:t>si è </a:t>
            </a:r>
            <a:r>
              <a:rPr lang="it-IT" sz="1200" dirty="0"/>
              <a:t>in grado di tenere testa ai </a:t>
            </a:r>
            <a:r>
              <a:rPr lang="it-IT" sz="1200" dirty="0" smtClean="0"/>
              <a:t>potenziali concorrenti;</a:t>
            </a:r>
          </a:p>
          <a:p>
            <a:pPr algn="just"/>
            <a:r>
              <a:rPr lang="it-IT" sz="1200" dirty="0" smtClean="0"/>
              <a:t>•creazione </a:t>
            </a:r>
            <a:r>
              <a:rPr lang="it-IT" sz="1200" dirty="0"/>
              <a:t>e cura di tutti canali comunicativi tramite cui, chiunque fosse </a:t>
            </a:r>
            <a:r>
              <a:rPr lang="it-IT" sz="1200" dirty="0" smtClean="0"/>
              <a:t>interessato, può </a:t>
            </a:r>
            <a:r>
              <a:rPr lang="it-IT" sz="1200" dirty="0"/>
              <a:t>farsi </a:t>
            </a:r>
            <a:r>
              <a:rPr lang="it-IT" sz="1200" dirty="0" smtClean="0"/>
              <a:t> un’idea </a:t>
            </a:r>
            <a:r>
              <a:rPr lang="it-IT" sz="1200" dirty="0"/>
              <a:t>su di </a:t>
            </a:r>
            <a:r>
              <a:rPr lang="it-IT" sz="1200" dirty="0" smtClean="0"/>
              <a:t>voi</a:t>
            </a:r>
            <a:r>
              <a:rPr lang="it-IT" sz="1200" dirty="0"/>
              <a:t>;</a:t>
            </a:r>
            <a:endParaRPr lang="it-IT" sz="1200" dirty="0" smtClean="0"/>
          </a:p>
          <a:p>
            <a:r>
              <a:rPr lang="it-IT" sz="1200" dirty="0" smtClean="0"/>
              <a:t>•</a:t>
            </a:r>
            <a:r>
              <a:rPr lang="it-IT" sz="1200" dirty="0"/>
              <a:t>promozione del </a:t>
            </a:r>
            <a:r>
              <a:rPr lang="it-IT" sz="1200" dirty="0" smtClean="0"/>
              <a:t>brand;</a:t>
            </a:r>
          </a:p>
          <a:p>
            <a:r>
              <a:rPr lang="it-IT" sz="1200" dirty="0" smtClean="0"/>
              <a:t>•</a:t>
            </a:r>
            <a:r>
              <a:rPr lang="it-IT" sz="1200" dirty="0"/>
              <a:t>aggiornamento costante dei propri materiali e il monitoraggio attento delle </a:t>
            </a:r>
            <a:r>
              <a:rPr lang="it-IT" sz="1200" dirty="0" smtClean="0"/>
              <a:t>opinioni altrui</a:t>
            </a:r>
            <a:r>
              <a:rPr lang="it-IT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18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Escape </a:t>
            </a:r>
            <a:r>
              <a:rPr lang="it-IT" b="1" dirty="0"/>
              <a:t>room - risoluzione creativa dei problemi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826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973017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48590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482059" y="826591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</a:t>
            </a:r>
            <a:r>
              <a:rPr lang="it-IT" sz="1200" dirty="0" smtClean="0"/>
              <a:t>formativo, attraverso </a:t>
            </a:r>
            <a:r>
              <a:rPr lang="it-IT" sz="1200" dirty="0"/>
              <a:t>l’esperienza </a:t>
            </a:r>
            <a:r>
              <a:rPr lang="it-IT" sz="1200" dirty="0" err="1"/>
              <a:t>dell’escape</a:t>
            </a:r>
            <a:r>
              <a:rPr lang="it-IT" sz="1200" dirty="0"/>
              <a:t> </a:t>
            </a:r>
            <a:r>
              <a:rPr lang="it-IT" sz="1200" dirty="0" smtClean="0"/>
              <a:t>room, ossia </a:t>
            </a:r>
            <a:r>
              <a:rPr lang="it-IT" sz="1200" dirty="0"/>
              <a:t>il gioco di </a:t>
            </a:r>
            <a:r>
              <a:rPr lang="it-IT" sz="1200" dirty="0" smtClean="0"/>
              <a:t>«fuga </a:t>
            </a:r>
            <a:r>
              <a:rPr lang="it-IT" sz="1200" dirty="0"/>
              <a:t>dal </a:t>
            </a:r>
            <a:r>
              <a:rPr lang="it-IT" sz="1200" dirty="0" smtClean="0"/>
              <a:t>vivo», mira a generare </a:t>
            </a:r>
            <a:r>
              <a:rPr lang="it-IT" sz="1200" dirty="0"/>
              <a:t>partecipazione e </a:t>
            </a:r>
            <a:r>
              <a:rPr lang="it-IT" sz="1200" dirty="0" smtClean="0"/>
              <a:t>coinvolgimento e poggia tutto </a:t>
            </a:r>
            <a:r>
              <a:rPr lang="it-IT" sz="1200" dirty="0"/>
              <a:t>sulle capacità logiche dei partecipanti, togliendoli però dalle situazioni abituali </a:t>
            </a:r>
            <a:r>
              <a:rPr lang="it-IT" sz="1200" dirty="0" smtClean="0"/>
              <a:t>e, quindi</a:t>
            </a:r>
            <a:r>
              <a:rPr lang="it-IT" sz="1200" dirty="0"/>
              <a:t>, inducendoli ad attivare il pensiero </a:t>
            </a:r>
            <a:r>
              <a:rPr lang="it-IT" sz="1200" dirty="0" smtClean="0"/>
              <a:t>creativo. </a:t>
            </a:r>
            <a:r>
              <a:rPr lang="it-IT" sz="1200" dirty="0"/>
              <a:t>A livello di individualità, </a:t>
            </a:r>
            <a:r>
              <a:rPr lang="it-IT" sz="1200" dirty="0" smtClean="0"/>
              <a:t>inoltre, pensiero </a:t>
            </a:r>
            <a:r>
              <a:rPr lang="it-IT" sz="1200" dirty="0"/>
              <a:t>creativo, velocità e comunicazione sono il segreto per riuscire a trovare </a:t>
            </a:r>
            <a:r>
              <a:rPr lang="it-IT" sz="1200" dirty="0" smtClean="0"/>
              <a:t>la chiave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92880" y="3485905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L’attività si rivolge ai lavoratori che vogliono approfondire in un contesto non </a:t>
            </a:r>
            <a:r>
              <a:rPr lang="it-IT" sz="1200" dirty="0" smtClean="0"/>
              <a:t>usuale l’utilizzo </a:t>
            </a:r>
            <a:r>
              <a:rPr lang="it-IT" sz="1200" dirty="0"/>
              <a:t>del pensiero creativo per trovare soluzioni innovative, l’utilizzo del tempo e </a:t>
            </a:r>
            <a:r>
              <a:rPr lang="it-IT" sz="1200" dirty="0" smtClean="0"/>
              <a:t>la capacità </a:t>
            </a:r>
            <a:r>
              <a:rPr lang="it-IT" sz="1200" dirty="0"/>
              <a:t>di lavorare di </a:t>
            </a:r>
            <a:r>
              <a:rPr lang="it-IT" sz="1200" dirty="0" smtClean="0"/>
              <a:t>gruppo.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70369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16492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492980" y="4683511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14824" y="5164921"/>
            <a:ext cx="620646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Edizione 1: Sabato 01/02/2020  – orario 9:00-13:00 e 14:00-18:00</a:t>
            </a:r>
          </a:p>
          <a:p>
            <a:r>
              <a:rPr lang="en-US" sz="1200" dirty="0" err="1" smtClean="0"/>
              <a:t>Edizione</a:t>
            </a:r>
            <a:r>
              <a:rPr lang="en-US" sz="1200" dirty="0" smtClean="0"/>
              <a:t> 2: </a:t>
            </a:r>
            <a:r>
              <a:rPr lang="it-IT" sz="1200" dirty="0" smtClean="0"/>
              <a:t>da definirsi previo il raggiungimento del n. minimo di allievi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75027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03903" y="5750272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Play the city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8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26988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87369" y="4263970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2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492880" y="1978024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I partecipanti potranno migliorare e sviluppare le seguenti competenze:</a:t>
            </a:r>
          </a:p>
          <a:p>
            <a:pPr algn="just"/>
            <a:r>
              <a:rPr lang="it-IT" sz="1200" dirty="0"/>
              <a:t>•</a:t>
            </a:r>
            <a:r>
              <a:rPr lang="it-IT" sz="1200" dirty="0" err="1"/>
              <a:t>problem</a:t>
            </a:r>
            <a:r>
              <a:rPr lang="it-IT" sz="1200" dirty="0"/>
              <a:t> </a:t>
            </a:r>
            <a:r>
              <a:rPr lang="it-IT" sz="1200" dirty="0" err="1"/>
              <a:t>solving</a:t>
            </a:r>
            <a:r>
              <a:rPr lang="it-IT" sz="1200" dirty="0"/>
              <a:t>, abilità nel cogliere gli indizi e risolvere enigmi in tempi brevi e </a:t>
            </a:r>
            <a:r>
              <a:rPr lang="it-IT" sz="1200" dirty="0" smtClean="0"/>
              <a:t>fuori dagli schemi </a:t>
            </a:r>
            <a:r>
              <a:rPr lang="it-IT" sz="1200" dirty="0"/>
              <a:t>di riferimento;</a:t>
            </a:r>
          </a:p>
          <a:p>
            <a:r>
              <a:rPr lang="it-IT" sz="1200" dirty="0"/>
              <a:t>•time management, pianificazione e controllo del tempo utilizzato per </a:t>
            </a:r>
            <a:r>
              <a:rPr lang="it-IT" sz="1200" dirty="0" smtClean="0"/>
              <a:t>aumentare l’efficienza </a:t>
            </a:r>
            <a:r>
              <a:rPr lang="it-IT" sz="1200" dirty="0"/>
              <a:t>e la produttività;</a:t>
            </a:r>
          </a:p>
          <a:p>
            <a:pPr algn="just"/>
            <a:r>
              <a:rPr lang="it-IT" sz="1200" dirty="0"/>
              <a:t>•orientamento al risultato inteso, costanza nel raggiungere gli obiettivi programmati;</a:t>
            </a:r>
          </a:p>
          <a:p>
            <a:pPr algn="just"/>
            <a:r>
              <a:rPr lang="it-IT" sz="1200" dirty="0"/>
              <a:t>•lavorare in gruppo: ruoli, valorizzazione delle abilità e cooperazione.</a:t>
            </a:r>
          </a:p>
        </p:txBody>
      </p:sp>
    </p:spTree>
    <p:extLst>
      <p:ext uri="{BB962C8B-B14F-4D97-AF65-F5344CB8AC3E}">
        <p14:creationId xmlns:p14="http://schemas.microsoft.com/office/powerpoint/2010/main" val="241021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– Space </a:t>
            </a:r>
            <a:r>
              <a:rPr lang="it-IT" b="1" dirty="0" err="1" smtClean="0"/>
              <a:t>food</a:t>
            </a:r>
            <a:r>
              <a:rPr lang="it-IT" b="1" dirty="0" smtClean="0"/>
              <a:t> lab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826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321970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68825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482059" y="826591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Si tratta di un laboratorio </a:t>
            </a:r>
            <a:r>
              <a:rPr lang="it-IT" sz="1200" dirty="0"/>
              <a:t>esperienziale che si propone di accompagnare i partecipanti a vivere e riflettere sulla </a:t>
            </a:r>
            <a:r>
              <a:rPr lang="it-IT" sz="1200" dirty="0" err="1"/>
              <a:t>costumer</a:t>
            </a:r>
            <a:r>
              <a:rPr lang="it-IT" sz="1200" dirty="0"/>
              <a:t> </a:t>
            </a:r>
            <a:r>
              <a:rPr lang="it-IT" sz="1200" dirty="0" err="1"/>
              <a:t>experience</a:t>
            </a:r>
            <a:r>
              <a:rPr lang="it-IT" sz="1200" dirty="0"/>
              <a:t> secondo gli standard richiesti dalla Nasa per la missione di Samantha Cristoforetti (missione ISS </a:t>
            </a:r>
            <a:r>
              <a:rPr lang="it-IT" sz="1200" dirty="0" err="1"/>
              <a:t>Expedition</a:t>
            </a:r>
            <a:r>
              <a:rPr lang="it-IT" sz="1200" dirty="0"/>
              <a:t> 42/</a:t>
            </a:r>
            <a:r>
              <a:rPr lang="it-IT" sz="1200" dirty="0" err="1"/>
              <a:t>Expedition</a:t>
            </a:r>
            <a:r>
              <a:rPr lang="it-IT" sz="1200" dirty="0"/>
              <a:t> 43 Futura).</a:t>
            </a:r>
          </a:p>
          <a:p>
            <a:pPr algn="just"/>
            <a:r>
              <a:rPr lang="it-IT" sz="1200" dirty="0"/>
              <a:t>La metafora dello Spazio con vincoli e costrizioni si presta per riprodurre </a:t>
            </a:r>
            <a:r>
              <a:rPr lang="it-IT" sz="1200" dirty="0" smtClean="0"/>
              <a:t>quanto accade nella realtà </a:t>
            </a:r>
            <a:r>
              <a:rPr lang="it-IT" sz="1200" dirty="0"/>
              <a:t>lavorativa di tutti i giorni: vincoli, urgenze, limiti di </a:t>
            </a:r>
            <a:r>
              <a:rPr lang="it-IT" sz="1200" dirty="0" smtClean="0"/>
              <a:t>budget, ecc. Nel contempo di fronte si ha </a:t>
            </a:r>
            <a:r>
              <a:rPr lang="it-IT" sz="1200" dirty="0"/>
              <a:t>un </a:t>
            </a:r>
            <a:r>
              <a:rPr lang="it-IT" sz="1200" dirty="0" smtClean="0"/>
              <a:t>cliente esigente </a:t>
            </a:r>
            <a:r>
              <a:rPr lang="it-IT" sz="1200" dirty="0"/>
              <a:t>al quale far vivere l'esperienza e la delizia di trovarsi nel luogo giusto e ricevere tutte le attenzioni </a:t>
            </a:r>
            <a:r>
              <a:rPr lang="it-IT" sz="1200" dirty="0" smtClean="0"/>
              <a:t>attese.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82059" y="3688251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inseriti</a:t>
            </a:r>
            <a:r>
              <a:rPr lang="en-US" sz="1200" dirty="0" smtClean="0"/>
              <a:t> in </a:t>
            </a:r>
            <a:r>
              <a:rPr lang="en-US" sz="1200" dirty="0" err="1" smtClean="0"/>
              <a:t>contesti</a:t>
            </a:r>
            <a:r>
              <a:rPr lang="en-US" sz="1200" dirty="0" smtClean="0"/>
              <a:t> </a:t>
            </a:r>
            <a:r>
              <a:rPr lang="en-US" sz="1200" dirty="0" err="1" smtClean="0"/>
              <a:t>lavorativi</a:t>
            </a:r>
            <a:r>
              <a:rPr lang="en-US" sz="1200" dirty="0" smtClean="0"/>
              <a:t> di </a:t>
            </a:r>
            <a:r>
              <a:rPr lang="en-US" sz="1200" dirty="0" err="1" smtClean="0"/>
              <a:t>gruppo</a:t>
            </a:r>
            <a:r>
              <a:rPr lang="en-US" sz="1200" dirty="0" smtClean="0"/>
              <a:t> e a </a:t>
            </a:r>
            <a:r>
              <a:rPr lang="en-US" sz="1200" dirty="0" err="1" smtClean="0"/>
              <a:t>contatto</a:t>
            </a:r>
            <a:r>
              <a:rPr lang="en-US" sz="1200" dirty="0" smtClean="0"/>
              <a:t> con </a:t>
            </a:r>
            <a:r>
              <a:rPr lang="en-US" sz="1200" dirty="0" err="1" smtClean="0"/>
              <a:t>il</a:t>
            </a:r>
            <a:r>
              <a:rPr lang="en-US" sz="1200" dirty="0" smtClean="0"/>
              <a:t> </a:t>
            </a:r>
            <a:r>
              <a:rPr lang="en-US" sz="1200" dirty="0" err="1" smtClean="0"/>
              <a:t>pubblico</a:t>
            </a:r>
            <a:r>
              <a:rPr lang="en-US" sz="1200" dirty="0" smtClean="0"/>
              <a:t> </a:t>
            </a:r>
            <a:r>
              <a:rPr lang="en-US" sz="1200" dirty="0" err="1" smtClean="0"/>
              <a:t>che</a:t>
            </a:r>
            <a:r>
              <a:rPr lang="en-US" sz="1200" dirty="0" smtClean="0"/>
              <a:t> </a:t>
            </a:r>
            <a:r>
              <a:rPr lang="en-US" sz="1200" dirty="0" err="1" smtClean="0"/>
              <a:t>vogliano</a:t>
            </a:r>
            <a:r>
              <a:rPr lang="en-US" sz="1200" dirty="0" smtClean="0"/>
              <a:t> </a:t>
            </a:r>
            <a:r>
              <a:rPr lang="en-US" sz="1200" dirty="0" err="1" smtClean="0"/>
              <a:t>incrementare</a:t>
            </a:r>
            <a:r>
              <a:rPr lang="en-US" sz="1200" dirty="0" smtClean="0"/>
              <a:t> le </a:t>
            </a:r>
            <a:r>
              <a:rPr lang="en-US" sz="1200" dirty="0" err="1" smtClean="0"/>
              <a:t>loro</a:t>
            </a:r>
            <a:r>
              <a:rPr lang="en-US" sz="1200" dirty="0" smtClean="0"/>
              <a:t> </a:t>
            </a:r>
            <a:r>
              <a:rPr lang="en-US" sz="1200" dirty="0" err="1" smtClean="0"/>
              <a:t>capacità</a:t>
            </a:r>
            <a:r>
              <a:rPr lang="en-US" sz="1200" dirty="0" smtClean="0"/>
              <a:t> di </a:t>
            </a:r>
            <a:r>
              <a:rPr lang="en-US" sz="1200" dirty="0" err="1" smtClean="0"/>
              <a:t>interazione</a:t>
            </a:r>
            <a:r>
              <a:rPr lang="en-US" sz="1200" dirty="0" smtClean="0"/>
              <a:t> con </a:t>
            </a:r>
            <a:r>
              <a:rPr lang="en-US" sz="1200" dirty="0" err="1" smtClean="0"/>
              <a:t>gli</a:t>
            </a:r>
            <a:r>
              <a:rPr lang="en-US" sz="1200" dirty="0" smtClean="0"/>
              <a:t> </a:t>
            </a:r>
            <a:r>
              <a:rPr lang="en-US" sz="1200" dirty="0" err="1" smtClean="0"/>
              <a:t>altri</a:t>
            </a:r>
            <a:r>
              <a:rPr lang="en-US" sz="1200" dirty="0" smtClean="0"/>
              <a:t>, </a:t>
            </a:r>
            <a:r>
              <a:rPr lang="en-US" sz="1200" dirty="0" err="1" smtClean="0"/>
              <a:t>sviluppando</a:t>
            </a:r>
            <a:r>
              <a:rPr lang="en-US" sz="1200" dirty="0" smtClean="0"/>
              <a:t> un </a:t>
            </a:r>
            <a:r>
              <a:rPr lang="en-US" sz="1200" dirty="0" err="1" smtClean="0"/>
              <a:t>atteggiamento</a:t>
            </a:r>
            <a:r>
              <a:rPr lang="en-US" sz="1200" dirty="0" smtClean="0"/>
              <a:t> </a:t>
            </a:r>
            <a:r>
              <a:rPr lang="en-US" sz="1200" dirty="0" err="1" smtClean="0"/>
              <a:t>proattivo</a:t>
            </a:r>
            <a:r>
              <a:rPr lang="en-US" sz="1200" dirty="0" smtClean="0"/>
              <a:t>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93369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33678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460213" y="4930277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A.A.M.A. – Accademia </a:t>
            </a:r>
            <a:r>
              <a:rPr lang="it-IT" sz="1200" dirty="0" err="1"/>
              <a:t>Arti&amp;Mestieri</a:t>
            </a:r>
            <a:r>
              <a:rPr lang="it-IT" sz="1200" dirty="0"/>
              <a:t> Alimentari – Via Due Palazzi 43/1 Padova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482058" y="5344050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 definirsi previo il raggiungimento del n. minimo di allievi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80525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482057" y="5805255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 Talent </a:t>
            </a:r>
            <a:r>
              <a:rPr lang="it-IT" sz="1200" dirty="0" err="1" smtClean="0"/>
              <a:t>Partners</a:t>
            </a:r>
            <a:r>
              <a:rPr lang="it-IT" sz="1200" dirty="0" smtClean="0"/>
              <a:t> – Chef Stefano Polato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8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53060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82059" y="4525497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1</a:t>
            </a:r>
            <a:endParaRPr lang="it-IT" sz="1200" dirty="0"/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482058" y="2321970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 partecipanti </a:t>
            </a:r>
            <a:r>
              <a:rPr lang="it-IT" sz="1200" dirty="0" smtClean="0"/>
              <a:t>potranno apprendere come lavorare </a:t>
            </a:r>
            <a:r>
              <a:rPr lang="it-IT" sz="1200" dirty="0"/>
              <a:t>efficacemente in </a:t>
            </a:r>
            <a:r>
              <a:rPr lang="it-IT" sz="1200" dirty="0" smtClean="0"/>
              <a:t>gruppo,</a:t>
            </a:r>
            <a:r>
              <a:rPr lang="it-IT" sz="1200" dirty="0"/>
              <a:t> </a:t>
            </a:r>
            <a:r>
              <a:rPr lang="it-IT" sz="1200" dirty="0" smtClean="0"/>
              <a:t>costruendo </a:t>
            </a:r>
            <a:r>
              <a:rPr lang="it-IT" sz="1200" dirty="0"/>
              <a:t>un gruppo di lavoro solido, definendo in modo chiaro ruoli e </a:t>
            </a:r>
            <a:r>
              <a:rPr lang="it-IT" sz="1200" dirty="0" smtClean="0"/>
              <a:t>responsabilità. Verrà stimolato </a:t>
            </a:r>
            <a:r>
              <a:rPr lang="it-IT" sz="1200" dirty="0"/>
              <a:t>il coordinamento dei ruoli all’interno del team e la gestione ottimale delle </a:t>
            </a:r>
            <a:r>
              <a:rPr lang="it-IT" sz="1200" dirty="0" smtClean="0"/>
              <a:t>risorse per </a:t>
            </a:r>
            <a:r>
              <a:rPr lang="it-IT" sz="1200" dirty="0"/>
              <a:t>m</a:t>
            </a:r>
            <a:r>
              <a:rPr lang="it-IT" sz="1200" dirty="0" smtClean="0"/>
              <a:t>igliorare </a:t>
            </a:r>
            <a:r>
              <a:rPr lang="it-IT" sz="1200" dirty="0"/>
              <a:t>l'efficacia e l'efficienza della comunicazione nel gruppo, attraverso stili e strategie comunicative mirate alla realizzazione degli obiettivi lavorativi </a:t>
            </a:r>
            <a:r>
              <a:rPr lang="it-IT" sz="1200" dirty="0" smtClean="0"/>
              <a:t>e per sviluppare </a:t>
            </a:r>
            <a:r>
              <a:rPr lang="it-IT" sz="1200" dirty="0"/>
              <a:t>un atteggiamento proattivo, orientando le proprie forze al raggiungimento dei </a:t>
            </a:r>
            <a:r>
              <a:rPr lang="it-IT" sz="1200" dirty="0" smtClean="0"/>
              <a:t>risultati.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03726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– Cooking lab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826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321970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61755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482059" y="826591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L'intervento formativo utilizza un metodo originale che utilizza la metafora della cucina per parlare di organizzazione </a:t>
            </a:r>
            <a:r>
              <a:rPr lang="it-IT" sz="1200" dirty="0" smtClean="0"/>
              <a:t>aziendale. La </a:t>
            </a:r>
            <a:r>
              <a:rPr lang="it-IT" sz="1200" dirty="0"/>
              <a:t>divisione dei compiti, la partecipazione e l'impegno di ognuno, la gestione dei tempi e la divisione in ruoli sono elementi imprescindibili per far si che una cucina funzioni e sforni piatti di alto livello e </a:t>
            </a:r>
            <a:r>
              <a:rPr lang="it-IT" sz="1200" dirty="0" smtClean="0"/>
              <a:t>qualità. Gli </a:t>
            </a:r>
            <a:r>
              <a:rPr lang="it-IT" sz="1200" dirty="0"/>
              <a:t>stessi ingredienti necessari per un buon lavoro in cucina li ritroviamo nelle attività di ciascuna organizzazione, PA inclusa, dove ognuno ha il proprio compito e ruolo ed il risultato e l'eccellenza dipendono dall'impegno di tutti ed il rispetto dei tempi.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71034" y="3617550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interessati</a:t>
            </a:r>
            <a:r>
              <a:rPr lang="en-US" sz="1200" dirty="0" smtClean="0"/>
              <a:t> </a:t>
            </a:r>
            <a:r>
              <a:rPr lang="en-US" sz="1200" dirty="0" err="1" smtClean="0"/>
              <a:t>all’apprendimento</a:t>
            </a:r>
            <a:r>
              <a:rPr lang="en-US" sz="1200" dirty="0" smtClean="0"/>
              <a:t> di </a:t>
            </a:r>
            <a:r>
              <a:rPr lang="en-US" sz="1200" dirty="0" err="1" smtClean="0"/>
              <a:t>conoscenze</a:t>
            </a:r>
            <a:r>
              <a:rPr lang="en-US" sz="1200" dirty="0" smtClean="0"/>
              <a:t> e </a:t>
            </a:r>
            <a:r>
              <a:rPr lang="en-US" sz="1200" dirty="0" err="1" smtClean="0"/>
              <a:t>competenze</a:t>
            </a:r>
            <a:r>
              <a:rPr lang="en-US" sz="1200" dirty="0" smtClean="0"/>
              <a:t> per </a:t>
            </a:r>
            <a:r>
              <a:rPr lang="en-US" sz="1200" dirty="0" err="1" smtClean="0"/>
              <a:t>organizzare</a:t>
            </a:r>
            <a:r>
              <a:rPr lang="en-US" sz="1200" dirty="0" smtClean="0"/>
              <a:t> </a:t>
            </a:r>
            <a:r>
              <a:rPr lang="en-US" sz="1200" dirty="0" err="1" smtClean="0"/>
              <a:t>efficientemente</a:t>
            </a:r>
            <a:r>
              <a:rPr lang="en-US" sz="1200" dirty="0" smtClean="0"/>
              <a:t> un </a:t>
            </a:r>
            <a:r>
              <a:rPr lang="en-US" sz="1200" dirty="0" err="1" smtClean="0"/>
              <a:t>gruppo</a:t>
            </a:r>
            <a:r>
              <a:rPr lang="en-US" sz="1200" dirty="0" smtClean="0"/>
              <a:t> di </a:t>
            </a:r>
            <a:r>
              <a:rPr lang="en-US" sz="1200" dirty="0" err="1" smtClean="0"/>
              <a:t>lavoro</a:t>
            </a:r>
            <a:r>
              <a:rPr lang="en-US" sz="1200" dirty="0" smtClean="0"/>
              <a:t> e/o per </a:t>
            </a:r>
            <a:r>
              <a:rPr lang="en-US" sz="1200" dirty="0" err="1" smtClean="0"/>
              <a:t>lavorare</a:t>
            </a:r>
            <a:r>
              <a:rPr lang="en-US" sz="1200" dirty="0" smtClean="0"/>
              <a:t> al </a:t>
            </a:r>
            <a:r>
              <a:rPr lang="en-US" sz="1200" dirty="0" err="1" smtClean="0"/>
              <a:t>suo</a:t>
            </a:r>
            <a:r>
              <a:rPr lang="en-US" sz="1200" dirty="0" smtClean="0"/>
              <a:t> </a:t>
            </a:r>
            <a:r>
              <a:rPr lang="en-US" sz="1200" dirty="0" err="1" smtClean="0"/>
              <a:t>interno</a:t>
            </a:r>
            <a:r>
              <a:rPr lang="en-US" sz="1200" dirty="0"/>
              <a:t> </a:t>
            </a:r>
            <a:r>
              <a:rPr lang="en-US" sz="1200" dirty="0" smtClean="0"/>
              <a:t>in </a:t>
            </a:r>
            <a:r>
              <a:rPr lang="en-US" sz="1200" dirty="0" err="1" smtClean="0"/>
              <a:t>maniera</a:t>
            </a:r>
            <a:r>
              <a:rPr lang="en-US" sz="1200" dirty="0" smtClean="0"/>
              <a:t> </a:t>
            </a:r>
            <a:r>
              <a:rPr lang="en-US" sz="1200" dirty="0" err="1" smtClean="0"/>
              <a:t>ottimale</a:t>
            </a:r>
            <a:r>
              <a:rPr lang="en-US" sz="1200" dirty="0" smtClean="0"/>
              <a:t>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65268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03712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465622" y="4649791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A.A.M.A. – Accademia </a:t>
            </a:r>
            <a:r>
              <a:rPr lang="it-IT" sz="1200" dirty="0" err="1"/>
              <a:t>Arti&amp;Mestieri</a:t>
            </a:r>
            <a:r>
              <a:rPr lang="it-IT" sz="1200" dirty="0"/>
              <a:t> Alimentari – Via Due Palazzi 43/1 Padova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471236" y="5037126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 definirsi previo il raggiungimento del n. minimo di allievi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52825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6</a:t>
            </a:r>
            <a:r>
              <a:rPr lang="it-IT" dirty="0" smtClean="0">
                <a:solidFill>
                  <a:schemeClr val="tx1"/>
                </a:solidFill>
              </a:rPr>
              <a:t>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23832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60213" y="4230938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3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482058" y="2321970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 partecipanti potranno apprendere come lavorare efficacemente in gruppo, costruendo un gruppo di lavoro solido, definendo in modo chiaro ruoli e responsabilità. Verrà stimolato il coordinamento dei ruoli all’interno del team e la gestione ottimale delle risorse per migliorare l'efficacia e l'efficienza della comunicazione nel gruppo, attraverso stili e strategie comunicative mirate alla realizzazione degli obiettivi lavorativi e per sviluppare un atteggiamento proattivo, orientando le proprie forze al raggiungimento dei risultati.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487466" y="5528256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Professionista/i in corso di definizione con comprovate competenze specifiche. 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067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938457"/>
              </p:ext>
            </p:extLst>
          </p:nvPr>
        </p:nvGraphicFramePr>
        <p:xfrm>
          <a:off x="838200" y="116275"/>
          <a:ext cx="10515600" cy="633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651369"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AREA</a:t>
                      </a:r>
                      <a:r>
                        <a:rPr lang="it-IT" sz="1400" b="1" baseline="0" dirty="0" smtClean="0"/>
                        <a:t> LINGUISTICA</a:t>
                      </a:r>
                      <a:endParaRPr lang="it-IT" sz="1400" b="1" dirty="0"/>
                    </a:p>
                  </a:txBody>
                  <a:tcP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AREA</a:t>
                      </a:r>
                      <a:r>
                        <a:rPr lang="it-IT" sz="1400" b="1" baseline="0" dirty="0" smtClean="0"/>
                        <a:t> DIGITALE</a:t>
                      </a:r>
                      <a:endParaRPr lang="it-IT" sz="1400" b="1" dirty="0"/>
                    </a:p>
                  </a:txBody>
                  <a:tcP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AREA TRASVERSALE</a:t>
                      </a:r>
                      <a:endParaRPr lang="it-IT" sz="14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AREA</a:t>
                      </a:r>
                      <a:r>
                        <a:rPr lang="it-IT" sz="1400" b="1" baseline="0" dirty="0" smtClean="0"/>
                        <a:t> COMUNICAZIONE E MARKETING</a:t>
                      </a:r>
                      <a:endParaRPr lang="it-IT" sz="14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 smtClean="0"/>
                        <a:t>AREA</a:t>
                      </a:r>
                      <a:r>
                        <a:rPr lang="it-IT" sz="1400" b="1" baseline="0" dirty="0" smtClean="0"/>
                        <a:t> FORMATIVA ESPERENZIALE</a:t>
                      </a:r>
                      <a:endParaRPr lang="it-IT" sz="1400" b="1" dirty="0"/>
                    </a:p>
                  </a:txBody>
                  <a:tcPr>
                    <a:solidFill>
                      <a:srgbClr val="FFCC00"/>
                    </a:solidFill>
                  </a:tcPr>
                </a:tc>
              </a:tr>
              <a:tr h="648183"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Inglese -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Conversation</a:t>
                      </a:r>
                      <a:endParaRPr lang="it-IT" sz="1300" b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</a:t>
                      </a:r>
                    </a:p>
                    <a:p>
                      <a:pPr algn="just"/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 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Pacchetto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Office- Base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 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Just in time –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usare bene il tempo di lavoro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8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Marketing relazionale</a:t>
                      </a:r>
                    </a:p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ore: 12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A</a:t>
                      </a:r>
                      <a:r>
                        <a:rPr lang="it-IT" sz="1300" baseline="0" dirty="0" smtClean="0"/>
                        <a:t> - </a:t>
                      </a:r>
                      <a:r>
                        <a:rPr lang="it-IT" sz="1300" b="1" dirty="0" smtClean="0"/>
                        <a:t>Le terme del pensiero – staccare</a:t>
                      </a:r>
                      <a:r>
                        <a:rPr lang="it-IT" sz="1300" b="1" baseline="0" dirty="0" smtClean="0"/>
                        <a:t> dal lavoro</a:t>
                      </a:r>
                    </a:p>
                    <a:p>
                      <a:pPr algn="just"/>
                      <a:r>
                        <a:rPr lang="it-IT" sz="1300" baseline="0" dirty="0" smtClean="0"/>
                        <a:t>Tot ore: 8</a:t>
                      </a:r>
                      <a:endParaRPr lang="it-IT" sz="13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640644"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Inglese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livello base A1-A2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 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A-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Digital Brand: </a:t>
                      </a:r>
                      <a:r>
                        <a:rPr lang="it-IT" sz="13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instagram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linkedin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e sociale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8  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 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Public </a:t>
                      </a:r>
                      <a:r>
                        <a:rPr lang="it-IT" sz="13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speaking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col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teatro d’impresa</a:t>
                      </a:r>
                    </a:p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ore: 12</a:t>
                      </a:r>
                      <a:endParaRPr lang="it-IT" sz="13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Organizzazione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eventi: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plan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.,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org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., and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resource</a:t>
                      </a:r>
                      <a:endParaRPr lang="it-IT" sz="1300" b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4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A - </a:t>
                      </a:r>
                      <a:r>
                        <a:rPr lang="it-IT" sz="1300" b="1" dirty="0" smtClean="0"/>
                        <a:t>Wine</a:t>
                      </a:r>
                      <a:r>
                        <a:rPr lang="it-IT" sz="1300" b="1" baseline="0" dirty="0" smtClean="0"/>
                        <a:t> &amp; management</a:t>
                      </a:r>
                    </a:p>
                    <a:p>
                      <a:pPr algn="just"/>
                      <a:r>
                        <a:rPr lang="it-IT" sz="1300" baseline="0" dirty="0" smtClean="0"/>
                        <a:t>Tot ore: 6</a:t>
                      </a:r>
                    </a:p>
                    <a:p>
                      <a:pPr algn="just"/>
                      <a:endParaRPr lang="it-IT" sz="1300" baseline="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666045"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Inglese for business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A- </a:t>
                      </a:r>
                      <a:r>
                        <a:rPr lang="it-IT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Blogging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e scrittura creativa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12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Mindfullness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al lavoro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8 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3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A - </a:t>
                      </a:r>
                      <a:r>
                        <a:rPr lang="it-IT" sz="1300" b="1" dirty="0" smtClean="0"/>
                        <a:t>Cooking lab for team building</a:t>
                      </a:r>
                    </a:p>
                    <a:p>
                      <a:pPr algn="just"/>
                      <a:r>
                        <a:rPr lang="it-IT" sz="1300" dirty="0" smtClean="0"/>
                        <a:t>Tot ore: 6</a:t>
                      </a:r>
                      <a:endParaRPr lang="it-IT" sz="13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796996"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Travel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english</a:t>
                      </a:r>
                      <a:endParaRPr lang="it-IT" sz="1300" b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Programmi Office per il business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Cambio scena </a:t>
                      </a:r>
                      <a:r>
                        <a:rPr lang="it-IT" sz="13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(rafforzare la capacità di parlare in pubblico)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8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A - </a:t>
                      </a:r>
                      <a:r>
                        <a:rPr lang="it-IT" sz="1300" b="1" dirty="0" smtClean="0"/>
                        <a:t>Self brand- cura e cambiamento della propria immagine</a:t>
                      </a:r>
                    </a:p>
                    <a:p>
                      <a:pPr algn="just"/>
                      <a:r>
                        <a:rPr lang="it-IT" sz="1300" dirty="0" smtClean="0"/>
                        <a:t>Tot ore: 4</a:t>
                      </a:r>
                      <a:endParaRPr lang="it-IT" sz="13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846103">
                <a:tc>
                  <a:txBody>
                    <a:bodyPr/>
                    <a:lstStyle/>
                    <a:p>
                      <a:endParaRPr lang="it-IT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Videomaking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con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smartphone</a:t>
                      </a:r>
                      <a:endParaRPr lang="it-IT" sz="1300" b="1" baseline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12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A - </a:t>
                      </a:r>
                      <a:r>
                        <a:rPr lang="it-IT" sz="1300" b="1" dirty="0" smtClean="0"/>
                        <a:t>Lego </a:t>
                      </a:r>
                      <a:r>
                        <a:rPr lang="it-IT" sz="1300" b="1" dirty="0" err="1" smtClean="0"/>
                        <a:t>Serious</a:t>
                      </a:r>
                      <a:r>
                        <a:rPr lang="it-IT" sz="1300" b="1" baseline="0" dirty="0" smtClean="0"/>
                        <a:t> Play per gestire il cambiamento e prendere decisioni</a:t>
                      </a:r>
                    </a:p>
                    <a:p>
                      <a:pPr algn="just"/>
                      <a:r>
                        <a:rPr lang="it-IT" sz="1300" baseline="0" dirty="0" smtClean="0"/>
                        <a:t>Tot ore: 8</a:t>
                      </a:r>
                      <a:endParaRPr lang="it-IT" sz="1300" dirty="0" smtClean="0"/>
                    </a:p>
                    <a:p>
                      <a:pPr algn="just"/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A - </a:t>
                      </a:r>
                      <a:r>
                        <a:rPr lang="it-IT" sz="1300" b="1" dirty="0" smtClean="0"/>
                        <a:t>Escape room – </a:t>
                      </a:r>
                      <a:r>
                        <a:rPr lang="it-IT" sz="1200" b="1" dirty="0" smtClean="0"/>
                        <a:t>risoluzione creativa dei problemi</a:t>
                      </a:r>
                    </a:p>
                    <a:p>
                      <a:pPr algn="just"/>
                      <a:r>
                        <a:rPr lang="it-IT" sz="1300" dirty="0" smtClean="0"/>
                        <a:t>Tot</a:t>
                      </a:r>
                      <a:r>
                        <a:rPr lang="it-IT" sz="1300" baseline="0" dirty="0" smtClean="0"/>
                        <a:t> ore: 8</a:t>
                      </a:r>
                      <a:endParaRPr lang="it-IT" sz="13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662093">
                <a:tc>
                  <a:txBody>
                    <a:bodyPr/>
                    <a:lstStyle/>
                    <a:p>
                      <a:endParaRPr lang="it-IT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–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Grafica e </a:t>
                      </a:r>
                      <a:r>
                        <a:rPr lang="it-IT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photoshop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al lavoro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20 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 – </a:t>
                      </a:r>
                      <a:r>
                        <a:rPr lang="en-US" sz="13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X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Factor per </a:t>
                      </a:r>
                      <a:r>
                        <a:rPr lang="en-US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cambiamento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al Lavoro</a:t>
                      </a:r>
                    </a:p>
                    <a:p>
                      <a:r>
                        <a:rPr lang="en-US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12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I</a:t>
                      </a:r>
                      <a:r>
                        <a:rPr lang="it-IT" sz="1300" baseline="0" dirty="0" smtClean="0"/>
                        <a:t> – </a:t>
                      </a:r>
                      <a:r>
                        <a:rPr lang="it-IT" sz="1300" b="1" baseline="0" dirty="0" smtClean="0"/>
                        <a:t>Space </a:t>
                      </a:r>
                      <a:r>
                        <a:rPr lang="it-IT" sz="1300" b="1" baseline="0" dirty="0" err="1" smtClean="0"/>
                        <a:t>food</a:t>
                      </a:r>
                      <a:r>
                        <a:rPr lang="it-IT" sz="1300" b="1" baseline="0" dirty="0" smtClean="0"/>
                        <a:t> lab</a:t>
                      </a:r>
                    </a:p>
                    <a:p>
                      <a:pPr algn="just"/>
                      <a:r>
                        <a:rPr lang="it-IT" sz="1300" baseline="0" dirty="0" smtClean="0"/>
                        <a:t>Tot ore: 8</a:t>
                      </a:r>
                      <a:endParaRPr lang="it-IT" sz="13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489374">
                <a:tc>
                  <a:txBody>
                    <a:bodyPr/>
                    <a:lstStyle/>
                    <a:p>
                      <a:endParaRPr lang="it-IT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 –</a:t>
                      </a:r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it-IT" sz="13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Smartphone al lavoro</a:t>
                      </a:r>
                    </a:p>
                    <a:p>
                      <a:pPr algn="just"/>
                      <a:r>
                        <a:rPr lang="it-IT" sz="13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 ore: 8 </a:t>
                      </a:r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I</a:t>
                      </a:r>
                      <a:r>
                        <a:rPr lang="it-IT" sz="1300" baseline="0" dirty="0" smtClean="0"/>
                        <a:t> – </a:t>
                      </a:r>
                      <a:r>
                        <a:rPr lang="it-IT" sz="1300" b="1" baseline="0" dirty="0" smtClean="0"/>
                        <a:t>Cooking lab</a:t>
                      </a:r>
                    </a:p>
                    <a:p>
                      <a:pPr algn="just"/>
                      <a:r>
                        <a:rPr lang="it-IT" sz="1300" baseline="0" dirty="0" smtClean="0"/>
                        <a:t>Tot ore: 6</a:t>
                      </a:r>
                      <a:endParaRPr lang="it-IT" sz="13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440266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3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300" dirty="0" smtClean="0"/>
                        <a:t>I</a:t>
                      </a:r>
                      <a:r>
                        <a:rPr lang="it-IT" sz="1300" baseline="0" dirty="0" smtClean="0"/>
                        <a:t> – </a:t>
                      </a:r>
                      <a:r>
                        <a:rPr lang="it-IT" sz="1300" b="1" baseline="0" dirty="0" err="1" smtClean="0"/>
                        <a:t>Only</a:t>
                      </a:r>
                      <a:r>
                        <a:rPr lang="it-IT" sz="1300" b="1" baseline="0" dirty="0" smtClean="0"/>
                        <a:t> the brave</a:t>
                      </a:r>
                    </a:p>
                    <a:p>
                      <a:pPr algn="just"/>
                      <a:r>
                        <a:rPr lang="it-IT" sz="1300" baseline="0" dirty="0" smtClean="0"/>
                        <a:t>Tot ore: 8</a:t>
                      </a: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5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– </a:t>
            </a:r>
            <a:r>
              <a:rPr lang="it-IT" b="1" dirty="0" err="1" smtClean="0"/>
              <a:t>Only</a:t>
            </a:r>
            <a:r>
              <a:rPr lang="it-IT" b="1" dirty="0" smtClean="0"/>
              <a:t> the brave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826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321970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79750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482059" y="826591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Il BOOTCAMP “</a:t>
            </a:r>
            <a:r>
              <a:rPr lang="it-IT" sz="1200" dirty="0" err="1"/>
              <a:t>Only</a:t>
            </a:r>
            <a:r>
              <a:rPr lang="it-IT" sz="1200" dirty="0"/>
              <a:t> the brave” intende coinvolgere i partecipanti in un percorso esperienziale che favorisca lo sviluppo di competenze per valorizzare il lavoro di squadra e trasformare il proprio gruppo di collaboratori in un team ad alte prestazioni. Saranno realizzate attività in altezza come tragitti sospesi in </a:t>
            </a:r>
            <a:r>
              <a:rPr lang="it-IT" sz="1200" dirty="0" smtClean="0"/>
              <a:t>aria: situazioni </a:t>
            </a:r>
            <a:r>
              <a:rPr lang="it-IT" sz="1200" dirty="0"/>
              <a:t>concrete ed emotivamente coinvolgenti, in sessioni prolungate nella natura, che mettono i partecipanti di fronte a problemi nuovi e complessi al fine di sviluppare le competenze desiderate attraverso la capacità di apprendere dall'esperienza (</a:t>
            </a:r>
            <a:r>
              <a:rPr lang="it-IT" sz="1200" dirty="0" err="1"/>
              <a:t>learning</a:t>
            </a:r>
            <a:r>
              <a:rPr lang="it-IT" sz="1200" dirty="0"/>
              <a:t> by </a:t>
            </a:r>
            <a:r>
              <a:rPr lang="it-IT" sz="1200" dirty="0" err="1"/>
              <a:t>doing</a:t>
            </a:r>
            <a:r>
              <a:rPr lang="it-IT" sz="1200" dirty="0"/>
              <a:t>), ed è caratterizzata da esperienze </a:t>
            </a:r>
            <a:r>
              <a:rPr lang="it-IT" sz="1200" dirty="0" smtClean="0"/>
              <a:t>che </a:t>
            </a:r>
            <a:r>
              <a:rPr lang="it-IT" sz="1200" dirty="0"/>
              <a:t>coinvolgono anche il corpo</a:t>
            </a:r>
            <a:r>
              <a:rPr lang="it-IT" sz="1200" dirty="0" smtClean="0"/>
              <a:t>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71034" y="3797503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/>
              <a:t>Lavoratrici e </a:t>
            </a:r>
            <a:r>
              <a:rPr lang="en-US" sz="1200" dirty="0" err="1" smtClean="0"/>
              <a:t>lavoratori</a:t>
            </a:r>
            <a:r>
              <a:rPr lang="en-US" sz="1200" dirty="0" smtClean="0"/>
              <a:t> </a:t>
            </a:r>
            <a:r>
              <a:rPr lang="en-US" sz="1200" dirty="0" err="1" smtClean="0"/>
              <a:t>interessate</a:t>
            </a:r>
            <a:r>
              <a:rPr lang="en-US" sz="1200" dirty="0" smtClean="0"/>
              <a:t> </a:t>
            </a:r>
            <a:r>
              <a:rPr lang="en-US" sz="1200" dirty="0" err="1" smtClean="0"/>
              <a:t>all’apprendimento</a:t>
            </a:r>
            <a:r>
              <a:rPr lang="en-US" sz="1200" dirty="0" smtClean="0"/>
              <a:t> di </a:t>
            </a:r>
            <a:r>
              <a:rPr lang="en-US" sz="1200" dirty="0" err="1" smtClean="0"/>
              <a:t>competenze</a:t>
            </a:r>
            <a:r>
              <a:rPr lang="en-US" sz="1200" dirty="0" smtClean="0"/>
              <a:t> per </a:t>
            </a:r>
            <a:r>
              <a:rPr lang="en-US" sz="1200" dirty="0" err="1" smtClean="0"/>
              <a:t>lavorare</a:t>
            </a:r>
            <a:r>
              <a:rPr lang="en-US" sz="1200" dirty="0" smtClean="0"/>
              <a:t> in </a:t>
            </a:r>
            <a:r>
              <a:rPr lang="en-US" sz="1200" dirty="0" err="1" smtClean="0"/>
              <a:t>squadra</a:t>
            </a:r>
            <a:r>
              <a:rPr lang="en-US" sz="1200" dirty="0" smtClean="0"/>
              <a:t> e </a:t>
            </a:r>
            <a:r>
              <a:rPr lang="en-US" sz="1200" dirty="0" err="1" smtClean="0"/>
              <a:t>migliorare</a:t>
            </a:r>
            <a:r>
              <a:rPr lang="en-US" sz="1200" dirty="0" smtClean="0"/>
              <a:t> le </a:t>
            </a:r>
            <a:r>
              <a:rPr lang="en-US" sz="1200" dirty="0" err="1" smtClean="0"/>
              <a:t>capacità</a:t>
            </a:r>
            <a:r>
              <a:rPr lang="en-US" sz="1200" dirty="0" smtClean="0"/>
              <a:t> di problem solving </a:t>
            </a:r>
            <a:r>
              <a:rPr lang="en-US" sz="1200" dirty="0" err="1" smtClean="0"/>
              <a:t>strategico</a:t>
            </a:r>
            <a:r>
              <a:rPr lang="en-US" sz="1200" dirty="0" smtClean="0"/>
              <a:t> e innovative.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86996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529288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465623" y="4869960"/>
            <a:ext cx="622830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Padova / Abano Terme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465623" y="5292882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 definirsi previo il raggiungimento del n. minimo di allievi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73900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465622" y="5739003"/>
            <a:ext cx="6206461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in </a:t>
            </a:r>
            <a:r>
              <a:rPr lang="it-IT" sz="1200" dirty="0"/>
              <a:t>corso di </a:t>
            </a:r>
            <a:r>
              <a:rPr lang="it-IT" sz="1200" dirty="0" smtClean="0"/>
              <a:t>definizione con comprovate competenze specifiche. 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99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8 Ore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441167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460216" y="4408755"/>
            <a:ext cx="621748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3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482059" y="2321970"/>
            <a:ext cx="620646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I partecipanti potranno apprendere come </a:t>
            </a:r>
            <a:r>
              <a:rPr lang="it-IT" sz="1200" dirty="0"/>
              <a:t>c</a:t>
            </a:r>
            <a:r>
              <a:rPr lang="it-IT" sz="1200" dirty="0" smtClean="0"/>
              <a:t>reare </a:t>
            </a:r>
            <a:r>
              <a:rPr lang="it-IT" sz="1200" dirty="0"/>
              <a:t>e mantenere un clima di fiducia nel </a:t>
            </a:r>
            <a:r>
              <a:rPr lang="it-IT" sz="1200" dirty="0" smtClean="0"/>
              <a:t>team,</a:t>
            </a:r>
            <a:r>
              <a:rPr lang="it-IT" sz="1200" dirty="0"/>
              <a:t> </a:t>
            </a:r>
            <a:r>
              <a:rPr lang="it-IT" sz="1200" dirty="0" smtClean="0"/>
              <a:t>stimolare </a:t>
            </a:r>
            <a:r>
              <a:rPr lang="it-IT" sz="1200" dirty="0"/>
              <a:t>i comportamenti utili in team scelti in base al contesto di riferimento e alla possibile </a:t>
            </a:r>
            <a:r>
              <a:rPr lang="it-IT" sz="1200" dirty="0" smtClean="0"/>
              <a:t>fiducia che dimostrano il possesso della competenza target in un determinato contesto. Impareranno a saper </a:t>
            </a:r>
            <a:r>
              <a:rPr lang="it-IT" sz="1200" dirty="0"/>
              <a:t>conoscere e gestire le dinamiche del gruppo in cui si vuole favorire un clima efficace di </a:t>
            </a:r>
            <a:r>
              <a:rPr lang="it-IT" sz="1200" dirty="0" smtClean="0"/>
              <a:t>fiducia,</a:t>
            </a:r>
            <a:r>
              <a:rPr lang="it-IT" sz="1200" dirty="0"/>
              <a:t> </a:t>
            </a:r>
            <a:r>
              <a:rPr lang="it-IT" sz="1200" dirty="0" smtClean="0"/>
              <a:t>saper </a:t>
            </a:r>
            <a:r>
              <a:rPr lang="it-IT" sz="1200" dirty="0"/>
              <a:t>ricercare con il coinvolgimento del gruppo per generare un clima di </a:t>
            </a:r>
            <a:r>
              <a:rPr lang="it-IT" sz="1200" dirty="0" smtClean="0"/>
              <a:t>fiducia, </a:t>
            </a:r>
            <a:r>
              <a:rPr lang="it-IT" sz="1200" dirty="0"/>
              <a:t>s</a:t>
            </a:r>
            <a:r>
              <a:rPr lang="it-IT" sz="1200" dirty="0" smtClean="0"/>
              <a:t>aper </a:t>
            </a:r>
            <a:r>
              <a:rPr lang="it-IT" sz="1200" dirty="0"/>
              <a:t>assumere con il coinvolgimento del gruppo decisioni efficaci, tempestive e coerenti con le strategie </a:t>
            </a:r>
            <a:r>
              <a:rPr lang="it-IT" sz="1200" dirty="0" smtClean="0"/>
              <a:t>aziendali.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43839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b="1" u="sng" dirty="0" smtClean="0"/>
              <a:t>MODALITÀ DI ADESIONE AI PERCORSI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28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 smtClean="0"/>
              <a:t>Gli allievi interessati possono presentare la propria candidatura agli </a:t>
            </a:r>
            <a:r>
              <a:rPr lang="it-IT" sz="1800" dirty="0"/>
              <a:t>uffici di ASCOM SERVIZI PADOVA SPA P.zza Bardella, 3 – 35131 Padova o inviata all’indirizzo </a:t>
            </a:r>
            <a:r>
              <a:rPr lang="it-IT" sz="1800" u="sng" dirty="0" smtClean="0">
                <a:hlinkClick r:id="rId3"/>
              </a:rPr>
              <a:t>segreteriacorsi@ascompd.com</a:t>
            </a:r>
            <a:r>
              <a:rPr lang="it-IT" sz="1800" u="sng" dirty="0" smtClean="0"/>
              <a:t>.</a:t>
            </a:r>
          </a:p>
          <a:p>
            <a:pPr marL="0" indent="0" algn="just">
              <a:buNone/>
            </a:pPr>
            <a:r>
              <a:rPr lang="it-IT" sz="1800" dirty="0" smtClean="0"/>
              <a:t>I percorsi prenderanno avvio </a:t>
            </a:r>
            <a:r>
              <a:rPr lang="it-IT" sz="1800" u="sng" dirty="0" smtClean="0"/>
              <a:t>solo</a:t>
            </a:r>
            <a:r>
              <a:rPr lang="it-IT" sz="1800" dirty="0" smtClean="0"/>
              <a:t> al raggiungimento del numero </a:t>
            </a:r>
            <a:r>
              <a:rPr lang="it-IT" sz="1800" dirty="0"/>
              <a:t>minimo di allievi </a:t>
            </a:r>
            <a:r>
              <a:rPr lang="it-IT" sz="1800" dirty="0" smtClean="0"/>
              <a:t>previsto per </a:t>
            </a:r>
            <a:r>
              <a:rPr lang="it-IT" sz="1800" dirty="0"/>
              <a:t>singolo intervento, le selezioni resteranno comunque aperte fino a 7 giorni precedenti l’avvio del corso (termine ultimo per comunicare l’elenco allievi alla Regione Veneto</a:t>
            </a:r>
            <a:r>
              <a:rPr lang="it-IT" sz="1800" dirty="0" smtClean="0"/>
              <a:t>).</a:t>
            </a:r>
          </a:p>
          <a:p>
            <a:pPr marL="0" indent="0" algn="just">
              <a:buNone/>
            </a:pPr>
            <a:r>
              <a:rPr lang="it-IT" sz="1800" dirty="0" smtClean="0"/>
              <a:t>Per candidarsi è necessario presentare la seguente documentazione:</a:t>
            </a:r>
            <a:endParaRPr lang="it-IT" sz="1800" dirty="0"/>
          </a:p>
          <a:p>
            <a:pPr lvl="0" algn="just"/>
            <a:r>
              <a:rPr lang="it-IT" sz="1800" dirty="0"/>
              <a:t>Domanda di partecipazione alle selezioni</a:t>
            </a:r>
          </a:p>
          <a:p>
            <a:pPr lvl="0" algn="just"/>
            <a:r>
              <a:rPr lang="it-IT" sz="1800" dirty="0"/>
              <a:t>Autodichiarazione della partecipazione al di fuori dell’orario di lavoro</a:t>
            </a:r>
          </a:p>
          <a:p>
            <a:pPr lvl="0" algn="just"/>
            <a:r>
              <a:rPr lang="it-IT" sz="1800" dirty="0"/>
              <a:t>Copia della busta paga relativa al mese antecedente la partecipazione alle attività previste dal progetto, anche oscurata negli importi</a:t>
            </a:r>
          </a:p>
          <a:p>
            <a:pPr lvl="0" algn="just"/>
            <a:r>
              <a:rPr lang="it-IT" sz="1800" dirty="0"/>
              <a:t>Copia fronte retro della carta di identità e del codice </a:t>
            </a:r>
            <a:r>
              <a:rPr lang="it-IT" sz="1800" dirty="0" smtClean="0"/>
              <a:t>fiscale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it-IT" sz="1800" dirty="0"/>
              <a:t>Le date e gli orari comunicati nel presente catalogo potrebbero subire delle </a:t>
            </a:r>
            <a:r>
              <a:rPr lang="it-IT" sz="1800" dirty="0" smtClean="0"/>
              <a:t>variazioni.</a:t>
            </a: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La documentazione di partecipazione alle selezioni è scaricabile sul sito </a:t>
            </a:r>
            <a:r>
              <a:rPr lang="it-IT" sz="1800" u="sng" dirty="0" smtClean="0">
                <a:hlinkClick r:id="rId4"/>
              </a:rPr>
              <a:t>www.formazionepadova.com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6330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9598" y="293508"/>
            <a:ext cx="1088248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chemeClr val="bg1">
                    <a:lumMod val="50000"/>
                  </a:schemeClr>
                </a:solidFill>
              </a:rPr>
              <a:t>PROGRAMMA OPERATIVO REGIONALE FSE 2014-2020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FONDO </a:t>
            </a:r>
            <a:r>
              <a:rPr lang="it-IT" sz="2800" b="1" dirty="0">
                <a:solidFill>
                  <a:schemeClr val="bg1">
                    <a:lumMod val="50000"/>
                  </a:schemeClr>
                </a:solidFill>
              </a:rPr>
              <a:t>SOCIALE EUROPEO IN SINERGIA CON IL FONDO EUROPEO DI SVILUPPO REGIONALE POR 2014 – 2020 </a:t>
            </a:r>
            <a:endParaRPr lang="it-IT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it-IT" sz="28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it-IT" sz="2800" b="1" dirty="0" err="1" smtClean="0">
                <a:solidFill>
                  <a:schemeClr val="bg1">
                    <a:lumMod val="50000"/>
                  </a:schemeClr>
                </a:solidFill>
              </a:rPr>
              <a:t>Ob</a:t>
            </a:r>
            <a:r>
              <a:rPr lang="it-IT" sz="2800" b="1" dirty="0">
                <a:solidFill>
                  <a:schemeClr val="bg1">
                    <a:lumMod val="50000"/>
                  </a:schemeClr>
                </a:solidFill>
              </a:rPr>
              <a:t>. “Investimenti a favore della crescita e dell'occupazione” </a:t>
            </a:r>
            <a:endParaRPr lang="it-IT" sz="2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DGR </a:t>
            </a:r>
            <a:r>
              <a:rPr lang="it-IT" sz="2800" b="1" dirty="0">
                <a:solidFill>
                  <a:schemeClr val="bg1">
                    <a:lumMod val="50000"/>
                  </a:schemeClr>
                </a:solidFill>
              </a:rPr>
              <a:t>1311 DEL 10/09/2018 “PROTAGONISTI DEL CAMBIAMENTO STRUMENTI PER LE PERSONE E LE ORGANIZZAZIONE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pPr algn="ctr"/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DECRETO </a:t>
            </a:r>
            <a:r>
              <a:rPr lang="it-IT" sz="2800" b="1" dirty="0">
                <a:solidFill>
                  <a:schemeClr val="bg1">
                    <a:lumMod val="50000"/>
                  </a:schemeClr>
                </a:solidFill>
              </a:rPr>
              <a:t>DI APPROVAZIONE N 1198 DEL </a:t>
            </a:r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11/12/2018</a:t>
            </a:r>
          </a:p>
          <a:p>
            <a:pPr algn="ctr"/>
            <a:endParaRPr lang="it-IT" sz="28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it-IT" sz="2800" b="1" dirty="0" smtClean="0">
                <a:solidFill>
                  <a:schemeClr val="bg1">
                    <a:lumMod val="50000"/>
                  </a:schemeClr>
                </a:solidFill>
              </a:rPr>
              <a:t>Progetti cod. 35-0002-1311-2018 – cod. 52-0001-1311-2018</a:t>
            </a:r>
            <a:endParaRPr lang="it-IT" sz="2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135" y="4886730"/>
            <a:ext cx="7199376" cy="154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369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grazi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28" y="886091"/>
            <a:ext cx="10785828" cy="524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2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798990" y="232934"/>
            <a:ext cx="8967419" cy="369332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Inglese </a:t>
            </a:r>
            <a:r>
              <a:rPr lang="it-IT" b="1" dirty="0"/>
              <a:t>- </a:t>
            </a:r>
            <a:r>
              <a:rPr lang="it-IT" b="1" dirty="0" err="1"/>
              <a:t>Conversation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106509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176217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034325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59946" y="1045968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formativo è rivolto a tutti coloro che, in possesso di una </a:t>
            </a:r>
            <a:r>
              <a:rPr lang="it-IT" sz="1200" dirty="0" smtClean="0"/>
              <a:t>conoscenza minima </a:t>
            </a:r>
            <a:r>
              <a:rPr lang="it-IT" sz="1200" dirty="0"/>
              <a:t>delle principali strutture grammaticali e funzioni linguistiche della </a:t>
            </a:r>
            <a:r>
              <a:rPr lang="it-IT" sz="1200" dirty="0" smtClean="0"/>
              <a:t>lingua inglese</a:t>
            </a:r>
            <a:r>
              <a:rPr lang="it-IT" sz="1200" dirty="0"/>
              <a:t>, intendano cimentarsi in una vera e propria attività di </a:t>
            </a:r>
            <a:r>
              <a:rPr lang="it-IT" sz="1200" dirty="0" err="1"/>
              <a:t>speaking</a:t>
            </a:r>
            <a:r>
              <a:rPr lang="it-IT" sz="1200" dirty="0"/>
              <a:t> e </a:t>
            </a:r>
            <a:r>
              <a:rPr lang="it-IT" sz="1200" dirty="0" err="1" smtClean="0"/>
              <a:t>practising</a:t>
            </a:r>
            <a:r>
              <a:rPr lang="it-IT" sz="1200" dirty="0" smtClean="0"/>
              <a:t> linguistico</a:t>
            </a:r>
            <a:r>
              <a:rPr lang="it-IT" sz="1200" dirty="0"/>
              <a:t>, consapevoli dell’importanza che ciò riveste in vari settori della vita di tutti </a:t>
            </a:r>
            <a:r>
              <a:rPr lang="it-IT" sz="1200" dirty="0" smtClean="0"/>
              <a:t>i giorni</a:t>
            </a:r>
            <a:r>
              <a:rPr lang="it-IT" sz="1200" dirty="0"/>
              <a:t>, dal settore lavorativo a quello del divertimento, dei viaggi e del tempo libero.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59945" y="2195772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Essere in grado di comunicare in inglese con fluidità, sostenendo </a:t>
            </a:r>
            <a:r>
              <a:rPr lang="it-IT" sz="1200" dirty="0"/>
              <a:t>un discorso di senso </a:t>
            </a:r>
            <a:r>
              <a:rPr lang="it-IT" sz="1200" dirty="0" smtClean="0"/>
              <a:t>compiuto, </a:t>
            </a:r>
            <a:r>
              <a:rPr lang="it-IT" sz="1200" dirty="0"/>
              <a:t>interagendo con </a:t>
            </a:r>
            <a:r>
              <a:rPr lang="it-IT" sz="1200" dirty="0" smtClean="0"/>
              <a:t>l’interlocutore.</a:t>
            </a:r>
            <a:r>
              <a:rPr lang="it-IT" sz="1200" dirty="0"/>
              <a:t> </a:t>
            </a:r>
            <a:r>
              <a:rPr lang="it-IT" sz="1200" dirty="0" smtClean="0"/>
              <a:t>Interpretare </a:t>
            </a:r>
            <a:r>
              <a:rPr lang="it-IT" sz="1200" dirty="0"/>
              <a:t>e capire un discorso cogliendone oltre al significato principale anche </a:t>
            </a:r>
            <a:r>
              <a:rPr lang="it-IT" sz="1200" dirty="0" smtClean="0"/>
              <a:t>le  diverse </a:t>
            </a:r>
            <a:r>
              <a:rPr lang="it-IT" sz="1200" dirty="0"/>
              <a:t>sfaccettature e </a:t>
            </a:r>
            <a:r>
              <a:rPr lang="it-IT" sz="1200" dirty="0" smtClean="0"/>
              <a:t>declinazioni</a:t>
            </a:r>
            <a:r>
              <a:rPr lang="it-IT" sz="1200" dirty="0"/>
              <a:t>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48925" y="3033156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L'intervento si rivolge a tutti i lavoratori che intendano migliorare l'attività di </a:t>
            </a:r>
            <a:r>
              <a:rPr lang="it-IT" sz="1200" dirty="0" err="1"/>
              <a:t>speaking</a:t>
            </a:r>
            <a:r>
              <a:rPr lang="it-IT" sz="1200" dirty="0"/>
              <a:t> </a:t>
            </a:r>
            <a:r>
              <a:rPr lang="it-IT" sz="1200" dirty="0" smtClean="0"/>
              <a:t>e </a:t>
            </a:r>
            <a:r>
              <a:rPr lang="it-IT" sz="1200" dirty="0" err="1" smtClean="0"/>
              <a:t>practising</a:t>
            </a:r>
            <a:r>
              <a:rPr lang="it-IT" sz="1200" dirty="0" smtClean="0"/>
              <a:t> </a:t>
            </a:r>
            <a:r>
              <a:rPr lang="it-IT" sz="1200" dirty="0"/>
              <a:t>linguistico, consapevoli dell’importanza che ciò riveste in vari settori </a:t>
            </a:r>
            <a:r>
              <a:rPr lang="it-IT" sz="1200" dirty="0" smtClean="0"/>
              <a:t>della vita </a:t>
            </a:r>
            <a:r>
              <a:rPr lang="it-IT" sz="1200" dirty="0"/>
              <a:t>di tutti i </a:t>
            </a:r>
            <a:r>
              <a:rPr lang="it-IT" sz="1200" dirty="0" smtClean="0"/>
              <a:t>giorni.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68233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12274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43414" y="3689612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TLS – Top Language School srl – Montegrotto Terme (Pd)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59946" y="4110368"/>
            <a:ext cx="620646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Date da definire. </a:t>
            </a:r>
            <a:endParaRPr lang="it-IT" sz="1200" dirty="0" smtClean="0"/>
          </a:p>
          <a:p>
            <a:r>
              <a:rPr lang="it-IT" sz="1200" dirty="0" smtClean="0"/>
              <a:t>Tutti gli </a:t>
            </a:r>
            <a:r>
              <a:rPr lang="it-IT" sz="1200" dirty="0" smtClean="0"/>
              <a:t>incontri si realizzeranno in giorno infrasettimanale e </a:t>
            </a:r>
            <a:r>
              <a:rPr lang="it-IT" sz="1200" dirty="0" smtClean="0"/>
              <a:t>con orario dalle 20.00 alle 22.00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474440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43414" y="4745848"/>
            <a:ext cx="620646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della scuola di lingua accreditata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388815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25305" y="234376"/>
            <a:ext cx="8967419" cy="369332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Inglese </a:t>
            </a:r>
            <a:r>
              <a:rPr lang="it-IT" b="1" dirty="0"/>
              <a:t>- livello base A1 - A2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95910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666432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376623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75240" y="908752"/>
            <a:ext cx="620646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Durante l’intervento i partecipanti apprenderanno le strutture fondamentali della </a:t>
            </a:r>
            <a:r>
              <a:rPr lang="it-IT" sz="1200" dirty="0" smtClean="0"/>
              <a:t>lingua ed </a:t>
            </a:r>
            <a:r>
              <a:rPr lang="it-IT" sz="1200" dirty="0"/>
              <a:t>il vocabolario di base indispensabile per la comunicazione da utilizzare in </a:t>
            </a:r>
            <a:r>
              <a:rPr lang="it-IT" sz="1200" dirty="0" smtClean="0"/>
              <a:t>una molteplicità </a:t>
            </a:r>
            <a:r>
              <a:rPr lang="it-IT" sz="1200" dirty="0"/>
              <a:t>di contesti quotidiani e che possono avere una ricaduta anche nella </a:t>
            </a:r>
            <a:r>
              <a:rPr lang="it-IT" sz="1200" dirty="0" smtClean="0"/>
              <a:t>prassi lavorativa.</a:t>
            </a:r>
            <a:r>
              <a:rPr lang="it-IT" sz="1200" dirty="0"/>
              <a:t> Nello specifico gli argomenti trattati riguarderanno:</a:t>
            </a:r>
          </a:p>
          <a:p>
            <a:pPr algn="just"/>
            <a:r>
              <a:rPr lang="it-IT" sz="1200" dirty="0"/>
              <a:t>- formazione grammaticale (tempi verbali, pronomi, articoli, </a:t>
            </a:r>
            <a:r>
              <a:rPr lang="it-IT" sz="1200" dirty="0" err="1"/>
              <a:t>question</a:t>
            </a:r>
            <a:r>
              <a:rPr lang="it-IT" sz="1200" dirty="0"/>
              <a:t> </a:t>
            </a:r>
            <a:r>
              <a:rPr lang="it-IT" sz="1200" dirty="0" err="1"/>
              <a:t>words</a:t>
            </a:r>
            <a:r>
              <a:rPr lang="it-IT" sz="1200" dirty="0"/>
              <a:t>, aggettivi</a:t>
            </a:r>
            <a:r>
              <a:rPr lang="it-IT" sz="1200" dirty="0" smtClean="0"/>
              <a:t>, avverbi</a:t>
            </a:r>
            <a:r>
              <a:rPr lang="it-IT" sz="1200" dirty="0"/>
              <a:t>, preposizioni, struttura della frase, fonetica)</a:t>
            </a:r>
          </a:p>
          <a:p>
            <a:pPr algn="just"/>
            <a:r>
              <a:rPr lang="it-IT" sz="1200" dirty="0"/>
              <a:t>- formazione lessicale (alfabeto, numeri, colori, paesi, nazionalità, famiglia, lavoro</a:t>
            </a:r>
            <a:r>
              <a:rPr lang="it-IT" sz="1200" dirty="0" smtClean="0"/>
              <a:t>, hobbies</a:t>
            </a:r>
            <a:r>
              <a:rPr lang="it-IT" sz="1200" dirty="0"/>
              <a:t>, interessi, descrizione della persona</a:t>
            </a:r>
            <a:r>
              <a:rPr lang="it-IT" sz="1200" dirty="0" smtClean="0"/>
              <a:t>.)</a:t>
            </a: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69731" y="2635391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Al termine dell’intervento i partecipanti avranno acquisito le competenze necessarie </a:t>
            </a:r>
            <a:r>
              <a:rPr lang="it-IT" sz="1200" dirty="0" smtClean="0"/>
              <a:t>per presentare </a:t>
            </a:r>
            <a:r>
              <a:rPr lang="it-IT" sz="1200" dirty="0"/>
              <a:t>sé stessi e gli altri e saranno in grado di fare domande e rispondere </a:t>
            </a:r>
            <a:r>
              <a:rPr lang="it-IT" sz="1200" dirty="0" smtClean="0"/>
              <a:t>su particolari </a:t>
            </a:r>
            <a:r>
              <a:rPr lang="it-IT" sz="1200" dirty="0"/>
              <a:t>personali come gusti, interessi, routine quotidiana. Sapranno inoltre </a:t>
            </a:r>
            <a:r>
              <a:rPr lang="it-IT" sz="1200" dirty="0" smtClean="0"/>
              <a:t>parlare delle </a:t>
            </a:r>
            <a:r>
              <a:rPr lang="it-IT" sz="1200" dirty="0"/>
              <a:t>proprie capacità (personali, lavorative, fisiche) e riportare in modo semplice </a:t>
            </a:r>
            <a:r>
              <a:rPr lang="it-IT" sz="1200" dirty="0" smtClean="0"/>
              <a:t>e circoscritto </a:t>
            </a:r>
            <a:r>
              <a:rPr lang="it-IT" sz="1200" dirty="0"/>
              <a:t>esperienze o eventi passati. Avranno acquisito le competenze </a:t>
            </a:r>
            <a:r>
              <a:rPr lang="it-IT" sz="1200" dirty="0" smtClean="0"/>
              <a:t>per interagire </a:t>
            </a:r>
            <a:r>
              <a:rPr lang="it-IT" sz="1200" dirty="0"/>
              <a:t>in modalità semplici e chiare.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75240" y="3776619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</a:t>
            </a:r>
            <a:r>
              <a:rPr lang="it-IT" sz="1200" dirty="0" smtClean="0"/>
              <a:t>formativo è </a:t>
            </a:r>
            <a:r>
              <a:rPr lang="it-IT" sz="1200" dirty="0"/>
              <a:t>rivolto ai lavoratori occupati che </a:t>
            </a:r>
            <a:r>
              <a:rPr lang="it-IT" sz="1200" dirty="0" smtClean="0"/>
              <a:t>sono agli </a:t>
            </a:r>
            <a:r>
              <a:rPr lang="it-IT" sz="1200" dirty="0"/>
              <a:t>inizi dello studio della lingua inglese e vogliono raggiungere un livello base A1-A2.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442177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93881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58711" y="4420059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TLS – Top Language School srl – Montegrotto Terme (Pd)</a:t>
            </a:r>
            <a:endParaRPr lang="it-IT" sz="1200" dirty="0"/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53201" y="4894939"/>
            <a:ext cx="622299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definire. </a:t>
            </a:r>
          </a:p>
          <a:p>
            <a:r>
              <a:rPr lang="it-IT" sz="1200" dirty="0"/>
              <a:t>Tutti gli incontri si realizzeranno in giorno infrasettimanale e con orario dalle 20.00 alle 22.00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52583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75240" y="5525831"/>
            <a:ext cx="623942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smtClean="0"/>
              <a:t>Professionista/i della </a:t>
            </a:r>
            <a:r>
              <a:rPr lang="it-IT" sz="1200" dirty="0" smtClean="0"/>
              <a:t>scuola di lingua accreditata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12534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25305" y="234376"/>
            <a:ext cx="8967419" cy="369332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- Inglese for business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90875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1894488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81535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75240" y="908752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L'intervento prevede un percorso di formazione linguistica specialistica - livello B2 del QCER. Gli obiettivi formativi sono lo sviluppo delle quattro abilità (</a:t>
            </a:r>
            <a:r>
              <a:rPr lang="it-IT" sz="1200" dirty="0" err="1" smtClean="0"/>
              <a:t>listening</a:t>
            </a:r>
            <a:r>
              <a:rPr lang="it-IT" sz="1200" dirty="0" smtClean="0"/>
              <a:t>, </a:t>
            </a:r>
            <a:r>
              <a:rPr lang="it-IT" sz="1200" dirty="0" err="1" smtClean="0"/>
              <a:t>reading</a:t>
            </a:r>
            <a:r>
              <a:rPr lang="it-IT" sz="1200" dirty="0" smtClean="0"/>
              <a:t>, </a:t>
            </a:r>
            <a:r>
              <a:rPr lang="it-IT" sz="1200" dirty="0" err="1" smtClean="0"/>
              <a:t>speaking</a:t>
            </a:r>
            <a:r>
              <a:rPr lang="it-IT" sz="1200" dirty="0" smtClean="0"/>
              <a:t>, </a:t>
            </a:r>
            <a:r>
              <a:rPr lang="it-IT" sz="1200" dirty="0" err="1" smtClean="0"/>
              <a:t>writing</a:t>
            </a:r>
            <a:r>
              <a:rPr lang="it-IT" sz="1200" dirty="0" smtClean="0"/>
              <a:t>) atte a formare la capacità di interazione in contesti professionali utilizzando linguaggio e modalità appropriate al mondo del business.</a:t>
            </a: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80751" y="1870418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Al termine dell’intervento i partecipanti avranno acquisito le competenze necessarie per analizzare strutture, modalità e competenze comunicative dell'inglese per il business. In particolare svilupperanno le competenze relative alla lettura, comprensione, produzione di testi comunicativi adeguati ai vari contesti.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86260" y="2854162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Lavoratrici e lavoratori che vogliano perfezionare la loro conoscenza della lingua inglese, con particolare riferimento ai contesti professionali e di business.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485710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392346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97283" y="3485710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TLS – Top Language School srl – Montegrotto Terme (Pd)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86261" y="3923464"/>
            <a:ext cx="620646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definire. </a:t>
            </a:r>
          </a:p>
          <a:p>
            <a:r>
              <a:rPr lang="it-IT" sz="1200" dirty="0"/>
              <a:t>Tutti gli incontri si realizzeranno in giorno infrasettimanale e con orario dalle 20.00 alle 22.00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454588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58759" y="4545884"/>
            <a:ext cx="623942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della scuola di lingua accreditata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30825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25305" y="234376"/>
            <a:ext cx="8967419" cy="369332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 – Travel </a:t>
            </a:r>
            <a:r>
              <a:rPr lang="it-IT" b="1" dirty="0" err="1" smtClean="0"/>
              <a:t>english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780432" y="908752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780432" y="2271576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780432" y="317694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75240" y="908752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Durante questo intervento formativo saranno affrontati contenuti atti a sviluppare abilità e competenze linguistiche necessarie a comunicare in inglese, con fiducia e reale comprensione della lingua,</a:t>
            </a:r>
            <a:r>
              <a:rPr lang="en-US" sz="1200" dirty="0" smtClean="0"/>
              <a:t> </a:t>
            </a:r>
            <a:r>
              <a:rPr lang="it-IT" sz="1200" dirty="0" smtClean="0"/>
              <a:t>consentendo</a:t>
            </a:r>
            <a:r>
              <a:rPr lang="en-US" sz="1200" dirty="0" smtClean="0"/>
              <a:t> </a:t>
            </a:r>
            <a:r>
              <a:rPr lang="it-IT" sz="1200" dirty="0" smtClean="0"/>
              <a:t>ai partecipanti di comprendere come pianificare e prenotare un viaggio autonomamente in inglese, come comunicare efficacemente nei viaggi all'estero, relazionandosi con le persone di tutto il mondo e comprendere e gestire con sicurezza ogni situazione tipo che si affronta durante un viaggio (conservazioni per ristorante, hotel, taxi, chiedere informazioni. . . ).</a:t>
            </a: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80749" y="2271576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Al termine dell’intervento i partecipanti avranno acquisito le competenze necessarie </a:t>
            </a:r>
            <a:r>
              <a:rPr lang="en-US" sz="1200" dirty="0" smtClean="0"/>
              <a:t>per </a:t>
            </a:r>
            <a:r>
              <a:rPr lang="it-IT" sz="1200" dirty="0" smtClean="0"/>
              <a:t>strutturare frasi semplici in inglese utili durante viaggi di lavoro, sapendo prendere parte ad una conversazione su argomenti generali.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66973" y="3138980"/>
            <a:ext cx="62174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Lavoratrici e lavoratori interessati alla conoscenza della lingua inglese per la comunicazione orale, con particolare riferimento al settore dei viaggi di lavoro e non.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25305" y="3897643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780432" y="445439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58713" y="3897644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TLS – Top Language School srl – Montegrotto Terme (Pd)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58713" y="4424549"/>
            <a:ext cx="621197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da definire. </a:t>
            </a:r>
          </a:p>
          <a:p>
            <a:r>
              <a:rPr lang="it-IT" sz="1200" dirty="0"/>
              <a:t>Tutti gli incontri si realizzeranno in giorno infrasettimanale e con orario dalle 20.00 alle 22.00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25305" y="5110049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58713" y="5110049"/>
            <a:ext cx="621197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Professionista/i della scuola di lingua accreditata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290659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78086" y="232934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Pacchetto </a:t>
            </a:r>
            <a:r>
              <a:rPr lang="it-IT" b="1" dirty="0"/>
              <a:t>Office - base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878086" y="779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878086" y="2068297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878086" y="297314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65943" y="779591"/>
            <a:ext cx="6206463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L’obiettivo dell’intervento è di far apprendere ai partecipanti i concetti di base sull’utilizzo del computer e dei programmi contenuti </a:t>
            </a:r>
            <a:r>
              <a:rPr lang="it-IT" sz="1200" dirty="0" smtClean="0"/>
              <a:t>nel </a:t>
            </a:r>
            <a:r>
              <a:rPr lang="it-IT" sz="1200" dirty="0"/>
              <a:t>pacchetto </a:t>
            </a:r>
            <a:r>
              <a:rPr lang="it-IT" sz="1200" dirty="0" smtClean="0"/>
              <a:t>Office </a:t>
            </a:r>
            <a:r>
              <a:rPr lang="it-IT" sz="1200" dirty="0"/>
              <a:t>con particolare riferimento ai </a:t>
            </a:r>
            <a:r>
              <a:rPr lang="it-IT" sz="1200" dirty="0" smtClean="0"/>
              <a:t>cinque programmi principali: </a:t>
            </a:r>
            <a:r>
              <a:rPr lang="it-IT" sz="1200" dirty="0"/>
              <a:t>Word, </a:t>
            </a:r>
            <a:r>
              <a:rPr lang="it-IT" sz="1200" dirty="0" err="1"/>
              <a:t>Power</a:t>
            </a:r>
            <a:r>
              <a:rPr lang="it-IT" sz="1200" dirty="0"/>
              <a:t> Point, Excel, Publisher </a:t>
            </a:r>
            <a:r>
              <a:rPr lang="it-IT" sz="1200" dirty="0" smtClean="0"/>
              <a:t>e </a:t>
            </a:r>
            <a:r>
              <a:rPr lang="it-IT" sz="1200" dirty="0"/>
              <a:t>Access.</a:t>
            </a:r>
          </a:p>
          <a:p>
            <a:pPr algn="just"/>
            <a:r>
              <a:rPr lang="it-IT" sz="1200" dirty="0"/>
              <a:t>Nello specifico verranno affrontati i seguenti argomenti:</a:t>
            </a:r>
          </a:p>
          <a:p>
            <a:pPr algn="just"/>
            <a:r>
              <a:rPr lang="it-IT" sz="1200" dirty="0"/>
              <a:t>- videoscrittura con </a:t>
            </a:r>
            <a:r>
              <a:rPr lang="it-IT" sz="1200" dirty="0" smtClean="0"/>
              <a:t>word; - </a:t>
            </a:r>
            <a:r>
              <a:rPr lang="it-IT" sz="1200" dirty="0"/>
              <a:t>fogli elettronici con </a:t>
            </a:r>
            <a:r>
              <a:rPr lang="it-IT" sz="1200" dirty="0" err="1" smtClean="0"/>
              <a:t>excel</a:t>
            </a:r>
            <a:r>
              <a:rPr lang="it-IT" sz="1200" dirty="0" smtClean="0"/>
              <a:t>; - </a:t>
            </a:r>
            <a:r>
              <a:rPr lang="it-IT" sz="1200" dirty="0"/>
              <a:t>presentazioni multimediali con </a:t>
            </a:r>
            <a:r>
              <a:rPr lang="it-IT" sz="1200" dirty="0" err="1"/>
              <a:t>Power</a:t>
            </a:r>
            <a:r>
              <a:rPr lang="it-IT" sz="1200" dirty="0"/>
              <a:t> </a:t>
            </a:r>
            <a:r>
              <a:rPr lang="it-IT" sz="1200" dirty="0" smtClean="0"/>
              <a:t>Point; - </a:t>
            </a:r>
            <a:r>
              <a:rPr lang="it-IT" sz="1200" dirty="0"/>
              <a:t>Database con </a:t>
            </a:r>
            <a:r>
              <a:rPr lang="it-IT" sz="1200" dirty="0" smtClean="0"/>
              <a:t>Access.</a:t>
            </a:r>
            <a:endParaRPr lang="it-IT" sz="1200" dirty="0"/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91670" y="2068297"/>
            <a:ext cx="620646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ad utilizzare al meglio e </a:t>
            </a:r>
            <a:r>
              <a:rPr lang="it-IT" sz="1200" dirty="0" smtClean="0"/>
              <a:t>in maniera </a:t>
            </a:r>
            <a:r>
              <a:rPr lang="it-IT" sz="1200" dirty="0"/>
              <a:t>pratica il computer con particolare rifermento ai programmi di base </a:t>
            </a:r>
            <a:r>
              <a:rPr lang="it-IT" sz="1200" dirty="0" smtClean="0"/>
              <a:t>del pacchetto </a:t>
            </a:r>
            <a:r>
              <a:rPr lang="it-IT" sz="1200" dirty="0"/>
              <a:t>O</a:t>
            </a:r>
            <a:r>
              <a:rPr lang="it-IT" sz="1200" dirty="0" smtClean="0"/>
              <a:t>ffice</a:t>
            </a:r>
            <a:r>
              <a:rPr lang="it-IT" sz="1200" dirty="0"/>
              <a:t>. Apprenderanno come impiegare le proprie competenze per </a:t>
            </a:r>
            <a:r>
              <a:rPr lang="it-IT" sz="1200" dirty="0" smtClean="0"/>
              <a:t>sfruttare appieno </a:t>
            </a:r>
            <a:r>
              <a:rPr lang="it-IT" sz="1200" dirty="0"/>
              <a:t>le potenzialità offerte dall’applicativo e i suoi programmi.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91670" y="2987671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L’intervento formativo è rivolto ai lavoratori che devono sviluppare le competenze informatiche, in particolare essere in grado di utilizzare il pacchetto </a:t>
            </a:r>
            <a:r>
              <a:rPr lang="it-IT" sz="1200" dirty="0"/>
              <a:t>O</a:t>
            </a:r>
            <a:r>
              <a:rPr lang="it-IT" sz="1200" dirty="0" smtClean="0"/>
              <a:t>ffice, al fine di adattarsi al cambiamento digitale che le aziende stanno affrontando.</a:t>
            </a:r>
            <a:endParaRPr lang="it-IT" sz="1200" dirty="0"/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878086" y="375758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878086" y="422604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86159" y="3757588"/>
            <a:ext cx="621197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600076" y="4193247"/>
            <a:ext cx="6211974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numCol="1" rtlCol="0">
            <a:spAutoFit/>
          </a:bodyPr>
          <a:lstStyle/>
          <a:p>
            <a:pPr lvl="0" defTabSz="925513"/>
            <a:r>
              <a:rPr lang="en-US" sz="1200" dirty="0" err="1" smtClean="0"/>
              <a:t>Edizione</a:t>
            </a:r>
            <a:r>
              <a:rPr lang="en-US" sz="1200" dirty="0" smtClean="0"/>
              <a:t> 1				</a:t>
            </a:r>
            <a:r>
              <a:rPr lang="en-US" sz="1200" dirty="0" err="1" smtClean="0"/>
              <a:t>Edizione</a:t>
            </a:r>
            <a:r>
              <a:rPr lang="en-US" sz="1200" dirty="0" smtClean="0"/>
              <a:t> 2</a:t>
            </a:r>
            <a:endParaRPr lang="it-IT" sz="1200" dirty="0" smtClean="0"/>
          </a:p>
          <a:p>
            <a:pPr lvl="0" defTabSz="925513"/>
            <a:r>
              <a:rPr lang="it-IT" sz="1200" dirty="0" smtClean="0"/>
              <a:t>MA </a:t>
            </a:r>
            <a:r>
              <a:rPr lang="it-IT" sz="1200" dirty="0"/>
              <a:t>14/01/2020, 20.00-23.00 </a:t>
            </a:r>
            <a:r>
              <a:rPr lang="it-IT" sz="1200" dirty="0" smtClean="0"/>
              <a:t>	</a:t>
            </a:r>
            <a:r>
              <a:rPr lang="it-IT" sz="1200" dirty="0" smtClean="0"/>
              <a:t>		Realizzata in date da definirsi previo il </a:t>
            </a:r>
            <a:endParaRPr lang="it-IT" sz="1200" dirty="0" smtClean="0"/>
          </a:p>
          <a:p>
            <a:r>
              <a:rPr lang="it-IT" sz="1200" dirty="0"/>
              <a:t>GI 16/01/2020, 20.00-23.00 </a:t>
            </a:r>
            <a:r>
              <a:rPr lang="it-IT" sz="1200" dirty="0" smtClean="0"/>
              <a:t>	</a:t>
            </a:r>
            <a:r>
              <a:rPr lang="it-IT" sz="1200" dirty="0" smtClean="0"/>
              <a:t>		  raggiungimento minimo di adesioni</a:t>
            </a:r>
            <a:endParaRPr lang="it-IT" sz="1200" dirty="0" smtClean="0"/>
          </a:p>
          <a:p>
            <a:r>
              <a:rPr lang="it-IT" sz="1200" dirty="0"/>
              <a:t>MA 21/01/2020, 20.00-23.00 </a:t>
            </a:r>
            <a:r>
              <a:rPr lang="it-IT" sz="1200" dirty="0" smtClean="0"/>
              <a:t>	</a:t>
            </a:r>
          </a:p>
          <a:p>
            <a:r>
              <a:rPr lang="it-IT" sz="1200" dirty="0"/>
              <a:t>GI 23/01/2020, 20.00-23.00 </a:t>
            </a:r>
            <a:r>
              <a:rPr lang="it-IT" sz="1200" dirty="0" smtClean="0"/>
              <a:t>		</a:t>
            </a:r>
          </a:p>
          <a:p>
            <a:r>
              <a:rPr lang="it-IT" sz="1200" dirty="0"/>
              <a:t>MA 28/01/2020, 20.00-23.00 </a:t>
            </a:r>
            <a:r>
              <a:rPr lang="it-IT" sz="1200" dirty="0" smtClean="0"/>
              <a:t>	</a:t>
            </a:r>
          </a:p>
          <a:p>
            <a:r>
              <a:rPr lang="it-IT" sz="1200" dirty="0"/>
              <a:t>GI 30/01/2020, 20.00-23.00 </a:t>
            </a:r>
            <a:r>
              <a:rPr lang="it-IT" sz="1200" dirty="0" smtClean="0"/>
              <a:t>		</a:t>
            </a:r>
          </a:p>
          <a:p>
            <a:r>
              <a:rPr lang="it-IT" sz="1200" dirty="0"/>
              <a:t>MA 04/02/2020, 20.00-22.00 </a:t>
            </a:r>
            <a:r>
              <a:rPr lang="it-IT" sz="1200" dirty="0" smtClean="0"/>
              <a:t>	</a:t>
            </a:r>
            <a:endParaRPr lang="it-IT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878086" y="5804066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91670" y="5804067"/>
            <a:ext cx="621197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Ing. Andrea Birra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20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364264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="" xmlns:a16="http://schemas.microsoft.com/office/drawing/2014/main" id="{E068BB11-8196-E74B-8451-600DF3390FB7}"/>
              </a:ext>
            </a:extLst>
          </p:cNvPr>
          <p:cNvSpPr txBox="1"/>
          <p:nvPr/>
        </p:nvSpPr>
        <p:spPr>
          <a:xfrm>
            <a:off x="808775" y="267661"/>
            <a:ext cx="8967419" cy="369332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 - Digital </a:t>
            </a:r>
            <a:r>
              <a:rPr lang="it-IT" b="1" dirty="0"/>
              <a:t>brand: </a:t>
            </a:r>
            <a:r>
              <a:rPr lang="it-IT" b="1" dirty="0" err="1"/>
              <a:t>instragram</a:t>
            </a:r>
            <a:r>
              <a:rPr lang="it-IT" b="1" dirty="0"/>
              <a:t>, </a:t>
            </a:r>
            <a:r>
              <a:rPr lang="it-IT" b="1" dirty="0" err="1"/>
              <a:t>linkedin</a:t>
            </a:r>
            <a:r>
              <a:rPr lang="it-IT" b="1" dirty="0"/>
              <a:t> e </a:t>
            </a:r>
            <a:r>
              <a:rPr lang="it-IT" b="1" dirty="0" smtClean="0"/>
              <a:t>social</a:t>
            </a:r>
            <a:endParaRPr lang="it-IT" i="1" dirty="0"/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3D419FD0-715D-3C4E-8440-5A9A0767B8BA}"/>
              </a:ext>
            </a:extLst>
          </p:cNvPr>
          <p:cNvSpPr txBox="1"/>
          <p:nvPr/>
        </p:nvSpPr>
        <p:spPr>
          <a:xfrm>
            <a:off x="780432" y="77959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Obiettivi formativi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="" xmlns:a16="http://schemas.microsoft.com/office/drawing/2014/main" id="{80A6C1AE-729B-B745-8445-476611F9FC7E}"/>
              </a:ext>
            </a:extLst>
          </p:cNvPr>
          <p:cNvSpPr txBox="1"/>
          <p:nvPr/>
        </p:nvSpPr>
        <p:spPr>
          <a:xfrm>
            <a:off x="780432" y="2652975"/>
            <a:ext cx="21844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Competenze in uscita dal percorso formativo</a:t>
            </a:r>
            <a:endParaRPr lang="it-IT" sz="1200" dirty="0"/>
          </a:p>
        </p:txBody>
      </p:sp>
      <p:sp>
        <p:nvSpPr>
          <p:cNvPr id="7" name="CasellaDiTesto 6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780432" y="3747154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Destinatari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DBAA9500-7D5B-794F-B383-EF221EFD2B77}"/>
              </a:ext>
            </a:extLst>
          </p:cNvPr>
          <p:cNvSpPr txBox="1"/>
          <p:nvPr/>
        </p:nvSpPr>
        <p:spPr>
          <a:xfrm>
            <a:off x="3565341" y="779591"/>
            <a:ext cx="6206463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Obiettivo dell’intervento formativo </a:t>
            </a:r>
            <a:r>
              <a:rPr lang="it-IT" sz="1200" dirty="0" smtClean="0"/>
              <a:t>è quello </a:t>
            </a:r>
            <a:r>
              <a:rPr lang="it-IT" sz="1200" dirty="0"/>
              <a:t>di trasferire nei partecipanti coinvolti le conoscenze specifiche dei canali </a:t>
            </a:r>
            <a:r>
              <a:rPr lang="it-IT" sz="1200" dirty="0" smtClean="0"/>
              <a:t>che contraddistinguono </a:t>
            </a:r>
            <a:r>
              <a:rPr lang="it-IT" sz="1200" dirty="0"/>
              <a:t>i differenti social network, in particolare quale linguaggio </a:t>
            </a:r>
            <a:r>
              <a:rPr lang="it-IT" sz="1200" dirty="0" smtClean="0"/>
              <a:t>utilizzare e </a:t>
            </a:r>
            <a:r>
              <a:rPr lang="it-IT" sz="1200" dirty="0"/>
              <a:t>quali sono le regole specifiche di quel canale.</a:t>
            </a:r>
          </a:p>
          <a:p>
            <a:r>
              <a:rPr lang="it-IT" sz="1200" dirty="0"/>
              <a:t>Nello specifico verranno trattati i seguenti argomenti:</a:t>
            </a:r>
          </a:p>
          <a:p>
            <a:r>
              <a:rPr lang="en-US" sz="1200" dirty="0"/>
              <a:t>- </a:t>
            </a:r>
            <a:r>
              <a:rPr lang="en-US" sz="1200" dirty="0" smtClean="0"/>
              <a:t>Social </a:t>
            </a:r>
            <a:r>
              <a:rPr lang="en-US" sz="1200" dirty="0"/>
              <a:t>Network (come Facebook e </a:t>
            </a:r>
            <a:r>
              <a:rPr lang="en-US" sz="1200" dirty="0" err="1"/>
              <a:t>Linkedin</a:t>
            </a:r>
            <a:r>
              <a:rPr lang="en-US" sz="1200" dirty="0" smtClean="0"/>
              <a:t>);</a:t>
            </a:r>
            <a:endParaRPr lang="en-US" sz="1200" dirty="0"/>
          </a:p>
          <a:p>
            <a:r>
              <a:rPr lang="it-IT" sz="1200" dirty="0"/>
              <a:t>- Comunità di contenuti (come </a:t>
            </a:r>
            <a:r>
              <a:rPr lang="it-IT" sz="1200" dirty="0" err="1"/>
              <a:t>Youtube</a:t>
            </a:r>
            <a:r>
              <a:rPr lang="it-IT" sz="1200" dirty="0"/>
              <a:t> e </a:t>
            </a:r>
            <a:r>
              <a:rPr lang="it-IT" sz="1200" dirty="0" err="1"/>
              <a:t>Flickr</a:t>
            </a:r>
            <a:r>
              <a:rPr lang="it-IT" sz="1200" dirty="0" smtClean="0"/>
              <a:t>);</a:t>
            </a:r>
            <a:endParaRPr lang="it-IT" sz="1200" dirty="0"/>
          </a:p>
          <a:p>
            <a:r>
              <a:rPr lang="it-IT" sz="1200" dirty="0"/>
              <a:t>- </a:t>
            </a:r>
            <a:r>
              <a:rPr lang="it-IT" sz="1200" dirty="0" err="1"/>
              <a:t>Microblogging</a:t>
            </a:r>
            <a:r>
              <a:rPr lang="it-IT" sz="1200" dirty="0"/>
              <a:t> (come Blog e </a:t>
            </a:r>
            <a:r>
              <a:rPr lang="it-IT" sz="1200" dirty="0" err="1"/>
              <a:t>Twitter</a:t>
            </a:r>
            <a:r>
              <a:rPr lang="it-IT" sz="1200" dirty="0" smtClean="0"/>
              <a:t>).</a:t>
            </a:r>
            <a:endParaRPr lang="it-IT" sz="1200" dirty="0"/>
          </a:p>
          <a:p>
            <a:pPr algn="just"/>
            <a:r>
              <a:rPr lang="it-IT" sz="1200" dirty="0"/>
              <a:t>Quanto appreso durante l’intervento, permetterà ai partecipanti di trasferire </a:t>
            </a:r>
            <a:r>
              <a:rPr lang="it-IT" sz="1200" dirty="0" smtClean="0"/>
              <a:t>le conoscenze </a:t>
            </a:r>
            <a:r>
              <a:rPr lang="it-IT" sz="1200" dirty="0"/>
              <a:t>acquisite oltre che nella sfera privata anche contesto lavorativo.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="" xmlns:a16="http://schemas.microsoft.com/office/drawing/2014/main" id="{4985FE2D-E38C-794F-83BF-9AF16AB3A44B}"/>
              </a:ext>
            </a:extLst>
          </p:cNvPr>
          <p:cNvSpPr txBox="1"/>
          <p:nvPr/>
        </p:nvSpPr>
        <p:spPr>
          <a:xfrm>
            <a:off x="3565340" y="2652975"/>
            <a:ext cx="6206463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Attraverso l’intervento, i partecipanti verranno stimolati ad utilizzare al meglio </a:t>
            </a:r>
            <a:r>
              <a:rPr lang="it-IT" sz="1200" dirty="0" smtClean="0"/>
              <a:t>ed in maniera </a:t>
            </a:r>
            <a:r>
              <a:rPr lang="it-IT" sz="1200" dirty="0"/>
              <a:t>pratica </a:t>
            </a:r>
            <a:r>
              <a:rPr lang="it-IT" sz="1200" dirty="0" smtClean="0"/>
              <a:t>i social network, con </a:t>
            </a:r>
            <a:r>
              <a:rPr lang="it-IT" sz="1200" dirty="0"/>
              <a:t>particolare rifermento </a:t>
            </a:r>
            <a:r>
              <a:rPr lang="it-IT" sz="1200" dirty="0" smtClean="0"/>
              <a:t>a quelli più conosciuti ed utilizzati (</a:t>
            </a:r>
            <a:r>
              <a:rPr lang="en-US" sz="1200" dirty="0" err="1"/>
              <a:t>Linkedin</a:t>
            </a:r>
            <a:r>
              <a:rPr lang="en-US" sz="1200" dirty="0"/>
              <a:t>, Facebook, Twitter, </a:t>
            </a:r>
            <a:r>
              <a:rPr lang="en-US" sz="1200" dirty="0" err="1"/>
              <a:t>Youtube</a:t>
            </a:r>
            <a:r>
              <a:rPr lang="en-US" sz="1200" dirty="0"/>
              <a:t>, Instagram, </a:t>
            </a:r>
            <a:r>
              <a:rPr lang="en-US" sz="1200" dirty="0" smtClean="0"/>
              <a:t>Snapchat). </a:t>
            </a:r>
            <a:r>
              <a:rPr lang="it-IT" sz="1200" dirty="0" smtClean="0"/>
              <a:t>Apprenderanno come creare collegamenti con i professionisti, raccontarsi attraverso video, testi, link e foto, comunicare velocemente in tempo reale, caricare ogni tipo di video e condividere e scattare fotografie ed immagini.</a:t>
            </a:r>
            <a:endParaRPr lang="it-IT" sz="1200" dirty="0"/>
          </a:p>
        </p:txBody>
      </p:sp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69729" y="3747154"/>
            <a:ext cx="62174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/>
              <a:t>L’intervento formativo si rivolge a tutti </a:t>
            </a:r>
            <a:r>
              <a:rPr lang="it-IT" sz="1200" dirty="0" smtClean="0"/>
              <a:t>i lavoratori che </a:t>
            </a:r>
            <a:r>
              <a:rPr lang="it-IT" sz="1200" dirty="0"/>
              <a:t>vogliono consolidare la </a:t>
            </a:r>
            <a:r>
              <a:rPr lang="it-IT" sz="1200" dirty="0" smtClean="0"/>
              <a:t>propria presenza </a:t>
            </a:r>
            <a:r>
              <a:rPr lang="it-IT" sz="1200" dirty="0"/>
              <a:t>digitale attraverso l’utilizzo di opportuni strumenti social, conoscendone </a:t>
            </a:r>
            <a:r>
              <a:rPr lang="it-IT" sz="1200" dirty="0" smtClean="0"/>
              <a:t>le caratteristiche </a:t>
            </a:r>
            <a:r>
              <a:rPr lang="it-IT" sz="1200" dirty="0"/>
              <a:t>per farne un uso corretto.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="" xmlns:a16="http://schemas.microsoft.com/office/drawing/2014/main" id="{D2DA6546-D348-5441-B0D8-0CA9509AC603}"/>
              </a:ext>
            </a:extLst>
          </p:cNvPr>
          <p:cNvSpPr txBox="1"/>
          <p:nvPr/>
        </p:nvSpPr>
        <p:spPr>
          <a:xfrm>
            <a:off x="780432" y="4879158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Sede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="" xmlns:a16="http://schemas.microsoft.com/office/drawing/2014/main" id="{3318F459-7B8D-0248-A9ED-0F12BA1D2CA3}"/>
              </a:ext>
            </a:extLst>
          </p:cNvPr>
          <p:cNvSpPr txBox="1"/>
          <p:nvPr/>
        </p:nvSpPr>
        <p:spPr>
          <a:xfrm>
            <a:off x="780432" y="530484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Date e orari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="" xmlns:a16="http://schemas.microsoft.com/office/drawing/2014/main" id="{7F299367-4928-2F46-AA1C-4EF2EA649168}"/>
              </a:ext>
            </a:extLst>
          </p:cNvPr>
          <p:cNvSpPr txBox="1"/>
          <p:nvPr/>
        </p:nvSpPr>
        <p:spPr>
          <a:xfrm>
            <a:off x="3586876" y="4879158"/>
            <a:ext cx="6217483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Ascom Servizi Padova spa – P.zza V. Bardella, 3 – 35131 - Padova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="" xmlns:a16="http://schemas.microsoft.com/office/drawing/2014/main" id="{7BDCA63A-68E8-9B4D-AF41-1390898A0B37}"/>
              </a:ext>
            </a:extLst>
          </p:cNvPr>
          <p:cNvSpPr txBox="1"/>
          <p:nvPr/>
        </p:nvSpPr>
        <p:spPr>
          <a:xfrm>
            <a:off x="3586875" y="5304841"/>
            <a:ext cx="620646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Edizione</a:t>
            </a:r>
            <a:r>
              <a:rPr lang="en-US" sz="1200" dirty="0" smtClean="0"/>
              <a:t> a: </a:t>
            </a:r>
            <a:r>
              <a:rPr lang="it-IT" sz="1200" dirty="0" smtClean="0"/>
              <a:t>12 </a:t>
            </a:r>
            <a:r>
              <a:rPr lang="it-IT" sz="1200" dirty="0"/>
              <a:t>e </a:t>
            </a:r>
            <a:r>
              <a:rPr lang="it-IT" sz="1200" dirty="0" smtClean="0"/>
              <a:t>19/02/2020 dalle </a:t>
            </a:r>
            <a:r>
              <a:rPr lang="it-IT" sz="1200" dirty="0"/>
              <a:t>ore 20.00 alle ore 23.00; </a:t>
            </a:r>
            <a:endParaRPr lang="it-IT" sz="1200" dirty="0" smtClean="0"/>
          </a:p>
          <a:p>
            <a:r>
              <a:rPr lang="it-IT" sz="1200" dirty="0" smtClean="0"/>
              <a:t>                     26/02/2019 dalle </a:t>
            </a:r>
            <a:r>
              <a:rPr lang="it-IT" sz="1200" dirty="0"/>
              <a:t>ore 20.00 alle ore </a:t>
            </a:r>
            <a:r>
              <a:rPr lang="it-IT" sz="1200" dirty="0" smtClean="0"/>
              <a:t>22.00</a:t>
            </a:r>
          </a:p>
          <a:p>
            <a:r>
              <a:rPr lang="en-US" sz="1200" dirty="0" err="1" smtClean="0"/>
              <a:t>Edizione</a:t>
            </a:r>
            <a:r>
              <a:rPr lang="en-US" sz="1200" dirty="0" smtClean="0"/>
              <a:t> </a:t>
            </a:r>
            <a:r>
              <a:rPr lang="en-US" sz="1200" dirty="0" smtClean="0"/>
              <a:t>b: </a:t>
            </a:r>
            <a:r>
              <a:rPr lang="en-US" sz="1200" dirty="0" smtClean="0"/>
              <a:t>a </a:t>
            </a:r>
            <a:r>
              <a:rPr lang="en-US" sz="1200" dirty="0" err="1" smtClean="0"/>
              <a:t>marzo</a:t>
            </a:r>
            <a:r>
              <a:rPr lang="en-US" sz="1200" dirty="0" smtClean="0"/>
              <a:t> 2020 in </a:t>
            </a:r>
            <a:r>
              <a:rPr lang="en-US" sz="1200" dirty="0" err="1" smtClean="0"/>
              <a:t>orario</a:t>
            </a:r>
            <a:r>
              <a:rPr lang="en-US" sz="1200" dirty="0" smtClean="0"/>
              <a:t> </a:t>
            </a:r>
            <a:r>
              <a:rPr lang="en-US" sz="1200" dirty="0" err="1" smtClean="0"/>
              <a:t>serale</a:t>
            </a:r>
            <a:r>
              <a:rPr lang="en-US" sz="1200" dirty="0" smtClean="0"/>
              <a:t> (date da </a:t>
            </a:r>
            <a:r>
              <a:rPr lang="en-US" sz="1200" dirty="0" err="1" smtClean="0"/>
              <a:t>definirsi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16" name="CasellaDiTesto 15">
            <a:extLst>
              <a:ext uri="{FF2B5EF4-FFF2-40B4-BE49-F238E27FC236}">
                <a16:creationId xmlns="" xmlns:a16="http://schemas.microsoft.com/office/drawing/2014/main" id="{EAC91C5D-5CC2-CC4E-ABCF-B2699C811EA0}"/>
              </a:ext>
            </a:extLst>
          </p:cNvPr>
          <p:cNvSpPr txBox="1"/>
          <p:nvPr/>
        </p:nvSpPr>
        <p:spPr>
          <a:xfrm>
            <a:off x="780432" y="6070831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/>
              <a:t>Docente/i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="" xmlns:a16="http://schemas.microsoft.com/office/drawing/2014/main" id="{F056D2E4-719F-AC4F-9151-283BFE0F7B7D}"/>
              </a:ext>
            </a:extLst>
          </p:cNvPr>
          <p:cNvSpPr txBox="1"/>
          <p:nvPr/>
        </p:nvSpPr>
        <p:spPr>
          <a:xfrm>
            <a:off x="3586875" y="6099856"/>
            <a:ext cx="623942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Professionisti </a:t>
            </a:r>
            <a:r>
              <a:rPr lang="it-IT" sz="1200" smtClean="0"/>
              <a:t>Si People</a:t>
            </a:r>
            <a:endParaRPr lang="it-IT" sz="1200" dirty="0"/>
          </a:p>
        </p:txBody>
      </p:sp>
      <p:sp>
        <p:nvSpPr>
          <p:cNvPr id="30" name="Rettangolo 29">
            <a:extLst>
              <a:ext uri="{FF2B5EF4-FFF2-40B4-BE49-F238E27FC236}">
                <a16:creationId xmlns="" xmlns:a16="http://schemas.microsoft.com/office/drawing/2014/main" id="{9CB62D22-E4F5-7149-9B9F-2723B91D9F1C}"/>
              </a:ext>
            </a:extLst>
          </p:cNvPr>
          <p:cNvSpPr/>
          <p:nvPr/>
        </p:nvSpPr>
        <p:spPr>
          <a:xfrm>
            <a:off x="10261600" y="232934"/>
            <a:ext cx="1161774" cy="627251"/>
          </a:xfrm>
          <a:prstGeom prst="rect">
            <a:avLst/>
          </a:prstGeom>
          <a:solidFill>
            <a:srgbClr val="CC99FF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DURATA: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>
                <a:solidFill>
                  <a:schemeClr val="tx1"/>
                </a:solidFill>
              </a:rPr>
              <a:t>8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Ore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="" xmlns:a16="http://schemas.microsoft.com/office/drawing/2014/main" id="{BEA44E57-176E-C64E-B1AF-713F9F5AD544}"/>
              </a:ext>
            </a:extLst>
          </p:cNvPr>
          <p:cNvSpPr txBox="1"/>
          <p:nvPr/>
        </p:nvSpPr>
        <p:spPr>
          <a:xfrm>
            <a:off x="780432" y="4480477"/>
            <a:ext cx="218440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Edizioni previste</a:t>
            </a:r>
            <a:endParaRPr lang="it-IT" sz="1200" dirty="0"/>
          </a:p>
        </p:txBody>
      </p:sp>
      <p:sp>
        <p:nvSpPr>
          <p:cNvPr id="34" name="CasellaDiTesto 33">
            <a:extLst>
              <a:ext uri="{FF2B5EF4-FFF2-40B4-BE49-F238E27FC236}">
                <a16:creationId xmlns="" xmlns:a16="http://schemas.microsoft.com/office/drawing/2014/main" id="{8D9AD9B2-A847-764C-B573-937FCD065C55}"/>
              </a:ext>
            </a:extLst>
          </p:cNvPr>
          <p:cNvSpPr txBox="1"/>
          <p:nvPr/>
        </p:nvSpPr>
        <p:spPr>
          <a:xfrm>
            <a:off x="3586875" y="4480477"/>
            <a:ext cx="6217484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2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3951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6756</Words>
  <Application>Microsoft Office PowerPoint</Application>
  <PresentationFormat>Widescreen</PresentationFormat>
  <Paragraphs>640</Paragraphs>
  <Slides>33</Slides>
  <Notes>32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Tema di Office</vt:lpstr>
      <vt:lpstr>Presentazione standard di PowerPoint</vt:lpstr>
      <vt:lpstr>DESTINATARI  DELLA PROPOSTA FORMATIVA GRATUITA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MODALITÀ DI ADESIONE AI PERCORSI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Elisa Giacometti</cp:lastModifiedBy>
  <cp:revision>367</cp:revision>
  <cp:lastPrinted>2019-10-03T09:14:57Z</cp:lastPrinted>
  <dcterms:created xsi:type="dcterms:W3CDTF">2018-01-29T11:17:14Z</dcterms:created>
  <dcterms:modified xsi:type="dcterms:W3CDTF">2019-11-22T10:16:18Z</dcterms:modified>
</cp:coreProperties>
</file>